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Nunit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Nunito-regular.fntdata"/><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Nunito-italic.fntdata"/><Relationship Id="rId21" Type="http://schemas.openxmlformats.org/officeDocument/2006/relationships/slide" Target="slides/slide16.xml"/><Relationship Id="rId43" Type="http://schemas.openxmlformats.org/officeDocument/2006/relationships/font" Target="fonts/Nunito-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Nuni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79898ef43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79898ef43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79898ef43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79898ef43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79898ef43c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79898ef43c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79898ef43c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79898ef43c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79898ef43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79898ef43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79898ef43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79898ef43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79898ef43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79898ef43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79898ef43c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79898ef43c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79898ef43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79898ef43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79898ef43c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79898ef43c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78f8a218be_0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78f8a218be_0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79898ef43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79898ef43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79898ef43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79898ef43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79898ef43c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79898ef43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79898ef43c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79898ef43c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79898ef43c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79898ef43c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79898ef43c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79898ef43c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79898ef43c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79898ef43c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79898ef43c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79898ef43c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79898ef43c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79898ef43c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79898ef43c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79898ef43c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78f8a218be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78f8a218be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79898ef43c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79898ef43c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7a6ad8ee2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7a6ad8ee2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7e48049a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7e48049a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7e48049ac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7e48049ac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79898ef43c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79898ef43c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79898ef43c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79898ef43c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79898ef43c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79898ef43c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78f8a218be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78f8a218be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78f8a218be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78f8a218be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78f8a218be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78f8a218be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79898ef43c_2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79898ef43c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79898ef43c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79898ef43c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78f8a218be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78f8a218be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slow">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414800" y="1561100"/>
            <a:ext cx="6314400" cy="10929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it" sz="5900">
                <a:latin typeface="Impact"/>
                <a:ea typeface="Impact"/>
                <a:cs typeface="Impact"/>
                <a:sym typeface="Impact"/>
              </a:rPr>
              <a:t>Tool Recognition</a:t>
            </a:r>
            <a:endParaRPr sz="5900">
              <a:latin typeface="Impact"/>
              <a:ea typeface="Impact"/>
              <a:cs typeface="Impact"/>
              <a:sym typeface="Impact"/>
            </a:endParaRPr>
          </a:p>
        </p:txBody>
      </p:sp>
      <p:sp>
        <p:nvSpPr>
          <p:cNvPr id="129" name="Google Shape;129;p13"/>
          <p:cNvSpPr txBox="1"/>
          <p:nvPr>
            <p:ph idx="1" type="subTitle"/>
          </p:nvPr>
        </p:nvSpPr>
        <p:spPr>
          <a:xfrm>
            <a:off x="1414791" y="2401798"/>
            <a:ext cx="6314400" cy="56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sz="2200"/>
              <a:t>Progetto a cura di Creati Davide, Delli Fiori Andrea</a:t>
            </a:r>
            <a:endParaRPr sz="2200"/>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2"/>
          <p:cNvSpPr txBox="1"/>
          <p:nvPr/>
        </p:nvSpPr>
        <p:spPr>
          <a:xfrm>
            <a:off x="629625" y="4284925"/>
            <a:ext cx="2248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900">
                <a:latin typeface="Verdana"/>
                <a:ea typeface="Verdana"/>
                <a:cs typeface="Verdana"/>
                <a:sym typeface="Verdana"/>
              </a:rPr>
              <a:t>hue = preprocessing(image, </a:t>
            </a:r>
            <a:r>
              <a:rPr lang="it" sz="900">
                <a:solidFill>
                  <a:srgbClr val="A709F5"/>
                </a:solidFill>
                <a:latin typeface="Verdana"/>
                <a:ea typeface="Verdana"/>
                <a:cs typeface="Verdana"/>
                <a:sym typeface="Verdana"/>
              </a:rPr>
              <a:t>'hue'</a:t>
            </a:r>
            <a:r>
              <a:rPr lang="it" sz="900">
                <a:latin typeface="Verdana"/>
                <a:ea typeface="Verdana"/>
                <a:cs typeface="Verdana"/>
                <a:sym typeface="Verdana"/>
              </a:rPr>
              <a:t>);</a:t>
            </a:r>
            <a:endParaRPr sz="900">
              <a:latin typeface="Verdana"/>
              <a:ea typeface="Verdana"/>
              <a:cs typeface="Verdana"/>
              <a:sym typeface="Verdana"/>
            </a:endParaRPr>
          </a:p>
        </p:txBody>
      </p:sp>
      <p:sp>
        <p:nvSpPr>
          <p:cNvPr id="214" name="Google Shape;214;p22"/>
          <p:cNvSpPr txBox="1"/>
          <p:nvPr/>
        </p:nvSpPr>
        <p:spPr>
          <a:xfrm>
            <a:off x="3372138" y="4284925"/>
            <a:ext cx="2248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900">
                <a:latin typeface="Verdana"/>
                <a:ea typeface="Verdana"/>
                <a:cs typeface="Verdana"/>
                <a:sym typeface="Verdana"/>
              </a:rPr>
              <a:t>sat = preprocessing(image, </a:t>
            </a:r>
            <a:r>
              <a:rPr lang="it" sz="900">
                <a:solidFill>
                  <a:srgbClr val="A709F5"/>
                </a:solidFill>
                <a:latin typeface="Verdana"/>
                <a:ea typeface="Verdana"/>
                <a:cs typeface="Verdana"/>
                <a:sym typeface="Verdana"/>
              </a:rPr>
              <a:t>'sat'</a:t>
            </a:r>
            <a:r>
              <a:rPr lang="it" sz="900">
                <a:latin typeface="Verdana"/>
                <a:ea typeface="Verdana"/>
                <a:cs typeface="Verdana"/>
                <a:sym typeface="Verdana"/>
              </a:rPr>
              <a:t>);</a:t>
            </a:r>
            <a:endParaRPr sz="900">
              <a:latin typeface="Verdana"/>
              <a:ea typeface="Verdana"/>
              <a:cs typeface="Verdana"/>
              <a:sym typeface="Verdana"/>
            </a:endParaRPr>
          </a:p>
        </p:txBody>
      </p:sp>
      <p:sp>
        <p:nvSpPr>
          <p:cNvPr id="215" name="Google Shape;215;p22"/>
          <p:cNvSpPr txBox="1"/>
          <p:nvPr/>
        </p:nvSpPr>
        <p:spPr>
          <a:xfrm>
            <a:off x="6114675" y="4277125"/>
            <a:ext cx="2248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000"/>
              <a:t>val</a:t>
            </a:r>
            <a:r>
              <a:rPr lang="it" sz="1000"/>
              <a:t> = preprocessing(image, </a:t>
            </a:r>
            <a:r>
              <a:rPr lang="it" sz="1000">
                <a:solidFill>
                  <a:srgbClr val="A709F5"/>
                </a:solidFill>
              </a:rPr>
              <a:t>'val'</a:t>
            </a:r>
            <a:r>
              <a:rPr lang="it" sz="1000"/>
              <a:t>);</a:t>
            </a:r>
            <a:endParaRPr sz="1000">
              <a:latin typeface="Calibri"/>
              <a:ea typeface="Calibri"/>
              <a:cs typeface="Calibri"/>
              <a:sym typeface="Calibri"/>
            </a:endParaRPr>
          </a:p>
        </p:txBody>
      </p:sp>
      <p:pic>
        <p:nvPicPr>
          <p:cNvPr id="216" name="Google Shape;216;p22"/>
          <p:cNvPicPr preferRelativeResize="0"/>
          <p:nvPr/>
        </p:nvPicPr>
        <p:blipFill>
          <a:blip r:embed="rId3">
            <a:alphaModFix/>
          </a:blip>
          <a:stretch>
            <a:fillRect/>
          </a:stretch>
        </p:blipFill>
        <p:spPr>
          <a:xfrm>
            <a:off x="3506053" y="510100"/>
            <a:ext cx="1980900" cy="14853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217" name="Google Shape;217;p22"/>
          <p:cNvPicPr preferRelativeResize="0"/>
          <p:nvPr/>
        </p:nvPicPr>
        <p:blipFill>
          <a:blip r:embed="rId4">
            <a:alphaModFix/>
          </a:blip>
          <a:stretch>
            <a:fillRect/>
          </a:stretch>
        </p:blipFill>
        <p:spPr>
          <a:xfrm>
            <a:off x="759975" y="2662413"/>
            <a:ext cx="1988100" cy="14841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218" name="Google Shape;218;p22"/>
          <p:cNvPicPr preferRelativeResize="0"/>
          <p:nvPr/>
        </p:nvPicPr>
        <p:blipFill>
          <a:blip r:embed="rId5">
            <a:alphaModFix/>
          </a:blip>
          <a:stretch>
            <a:fillRect/>
          </a:stretch>
        </p:blipFill>
        <p:spPr>
          <a:xfrm>
            <a:off x="3506100" y="2676163"/>
            <a:ext cx="1980900" cy="1482000"/>
          </a:xfrm>
          <a:prstGeom prst="roundRect">
            <a:avLst>
              <a:gd fmla="val 16667" name="adj"/>
            </a:avLst>
          </a:prstGeom>
          <a:noFill/>
          <a:ln>
            <a:noFill/>
          </a:ln>
          <a:effectLst>
            <a:outerShdw blurRad="57150" rotWithShape="0" algn="bl" dir="5400000" dist="19050">
              <a:srgbClr val="000000">
                <a:alpha val="50000"/>
              </a:srgbClr>
            </a:outerShdw>
          </a:effectLst>
        </p:spPr>
      </p:pic>
      <p:sp>
        <p:nvSpPr>
          <p:cNvPr id="219" name="Google Shape;219;p22"/>
          <p:cNvSpPr/>
          <p:nvPr/>
        </p:nvSpPr>
        <p:spPr>
          <a:xfrm rot="5400000">
            <a:off x="5928525" y="828700"/>
            <a:ext cx="1446900" cy="1943700"/>
          </a:xfrm>
          <a:prstGeom prst="bentArrow">
            <a:avLst>
              <a:gd fmla="val 25000" name="adj1"/>
              <a:gd fmla="val 25000" name="adj2"/>
              <a:gd fmla="val 25000" name="adj3"/>
              <a:gd fmla="val 43750" name="adj4"/>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2"/>
          <p:cNvSpPr/>
          <p:nvPr/>
        </p:nvSpPr>
        <p:spPr>
          <a:xfrm flipH="1" rot="-5400000">
            <a:off x="1617575" y="828700"/>
            <a:ext cx="1446900" cy="1943700"/>
          </a:xfrm>
          <a:prstGeom prst="bentArrow">
            <a:avLst>
              <a:gd fmla="val 25000" name="adj1"/>
              <a:gd fmla="val 25000" name="adj2"/>
              <a:gd fmla="val 25000" name="adj3"/>
              <a:gd fmla="val 43750" name="adj4"/>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2"/>
          <p:cNvSpPr/>
          <p:nvPr/>
        </p:nvSpPr>
        <p:spPr>
          <a:xfrm>
            <a:off x="4263550" y="2142913"/>
            <a:ext cx="465900" cy="406500"/>
          </a:xfrm>
          <a:prstGeom prst="down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2"/>
          <p:cNvSpPr txBox="1"/>
          <p:nvPr/>
        </p:nvSpPr>
        <p:spPr>
          <a:xfrm>
            <a:off x="3868450" y="171400"/>
            <a:ext cx="1256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latin typeface="Calibri"/>
                <a:ea typeface="Calibri"/>
                <a:cs typeface="Calibri"/>
                <a:sym typeface="Calibri"/>
              </a:rPr>
              <a:t>Immagine originale</a:t>
            </a:r>
            <a:endParaRPr sz="1000">
              <a:latin typeface="Calibri"/>
              <a:ea typeface="Calibri"/>
              <a:cs typeface="Calibri"/>
              <a:sym typeface="Calibri"/>
            </a:endParaRPr>
          </a:p>
        </p:txBody>
      </p:sp>
      <p:pic>
        <p:nvPicPr>
          <p:cNvPr id="223" name="Google Shape;223;p22"/>
          <p:cNvPicPr preferRelativeResize="0"/>
          <p:nvPr/>
        </p:nvPicPr>
        <p:blipFill>
          <a:blip r:embed="rId6">
            <a:alphaModFix/>
          </a:blip>
          <a:stretch>
            <a:fillRect/>
          </a:stretch>
        </p:blipFill>
        <p:spPr>
          <a:xfrm>
            <a:off x="6245025" y="2644962"/>
            <a:ext cx="1988100" cy="1511100"/>
          </a:xfrm>
          <a:prstGeom prst="roundRect">
            <a:avLst>
              <a:gd fmla="val 16667" name="adj"/>
            </a:avLst>
          </a:prstGeom>
          <a:noFill/>
          <a:ln>
            <a:noFill/>
          </a:ln>
        </p:spPr>
      </p:pic>
    </p:spTree>
  </p:cSld>
  <p:clrMapOvr>
    <a:masterClrMapping/>
  </p:clrMapOvr>
  <p:transition spd="slow">
    <p:push dir="r"/>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3"/>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sz="3200">
                <a:latin typeface="Impact"/>
                <a:ea typeface="Impact"/>
                <a:cs typeface="Impact"/>
                <a:sym typeface="Impact"/>
              </a:rPr>
              <a:t>Segmentation</a:t>
            </a:r>
            <a:endParaRPr sz="3200">
              <a:latin typeface="Impact"/>
              <a:ea typeface="Impact"/>
              <a:cs typeface="Impact"/>
              <a:sym typeface="Impact"/>
            </a:endParaRPr>
          </a:p>
        </p:txBody>
      </p:sp>
      <p:sp>
        <p:nvSpPr>
          <p:cNvPr id="229" name="Google Shape;229;p23"/>
          <p:cNvSpPr txBox="1"/>
          <p:nvPr>
            <p:ph idx="2" type="body"/>
          </p:nvPr>
        </p:nvSpPr>
        <p:spPr>
          <a:xfrm>
            <a:off x="819150" y="2280900"/>
            <a:ext cx="6077100" cy="2110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it" sz="1400"/>
              <a:t>Una funzione di </a:t>
            </a:r>
            <a:r>
              <a:rPr lang="it" sz="1400" u="sng"/>
              <a:t>segmentazione</a:t>
            </a:r>
            <a:r>
              <a:rPr lang="it" sz="1400"/>
              <a:t> che si concentra su due segmentazioni separate, rispettivamente su Saturation e su Brightness (Value), che poi vengono intersecate per prendere i risultati migliori di entrambe.</a:t>
            </a:r>
            <a:endParaRPr sz="1400"/>
          </a:p>
          <a:p>
            <a:pPr indent="0" lvl="0" marL="0" rtl="0" algn="l">
              <a:lnSpc>
                <a:spcPct val="105000"/>
              </a:lnSpc>
              <a:spcBef>
                <a:spcPts val="1200"/>
              </a:spcBef>
              <a:spcAft>
                <a:spcPts val="1200"/>
              </a:spcAft>
              <a:buNone/>
            </a:pPr>
            <a:r>
              <a:rPr lang="it" sz="1400"/>
              <a:t>Si opera su entrambe una </a:t>
            </a:r>
            <a:r>
              <a:rPr b="1" lang="it" sz="1400"/>
              <a:t>binarizzazione</a:t>
            </a:r>
            <a:r>
              <a:rPr lang="it" sz="1400"/>
              <a:t> secondo un modello adattativo, ovvero che calcola un threshold adattativo in base alla media dell’intorno di ogni pixel (metodo di Bradley). Si aggiunge inoltre un parametro (‘</a:t>
            </a:r>
            <a:r>
              <a:rPr i="1" lang="it" sz="1400"/>
              <a:t>ForegroundPolarity</a:t>
            </a:r>
            <a:r>
              <a:rPr lang="it" sz="1400"/>
              <a:t>’) che permette di specificare che il foreground potrebbe contenere ombre; questo aiuta molto nella gestione delle ombre nell’immagine.</a:t>
            </a:r>
            <a:endParaRPr sz="1400"/>
          </a:p>
        </p:txBody>
      </p:sp>
      <p:sp>
        <p:nvSpPr>
          <p:cNvPr id="230" name="Google Shape;230;p23"/>
          <p:cNvSpPr txBox="1"/>
          <p:nvPr>
            <p:ph idx="1" type="subTitle"/>
          </p:nvPr>
        </p:nvSpPr>
        <p:spPr>
          <a:xfrm>
            <a:off x="819150" y="1491525"/>
            <a:ext cx="5859900" cy="3936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it" sz="1800"/>
              <a:t>Segmentation BW</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4"/>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sz="3200">
                <a:latin typeface="Impact"/>
                <a:ea typeface="Impact"/>
                <a:cs typeface="Impact"/>
                <a:sym typeface="Impact"/>
              </a:rPr>
              <a:t>Segmentation</a:t>
            </a:r>
            <a:endParaRPr sz="3200">
              <a:latin typeface="Impact"/>
              <a:ea typeface="Impact"/>
              <a:cs typeface="Impact"/>
              <a:sym typeface="Impact"/>
            </a:endParaRPr>
          </a:p>
        </p:txBody>
      </p:sp>
      <p:sp>
        <p:nvSpPr>
          <p:cNvPr id="236" name="Google Shape;236;p24"/>
          <p:cNvSpPr txBox="1"/>
          <p:nvPr>
            <p:ph idx="2" type="body"/>
          </p:nvPr>
        </p:nvSpPr>
        <p:spPr>
          <a:xfrm>
            <a:off x="819150" y="2280900"/>
            <a:ext cx="6077100" cy="2110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it" sz="1400"/>
              <a:t>La </a:t>
            </a:r>
            <a:r>
              <a:rPr lang="it" sz="1400" u="sng"/>
              <a:t>segmentazione su saturazione</a:t>
            </a:r>
            <a:r>
              <a:rPr lang="it" sz="1400"/>
              <a:t> è perfetta per oggetti con molte parti da riempire; le variazioni della saturazione sono infatti molto utili per individuare i contorni di un oggetto. Si adopera però una filosofia “more-than-necessary”, ovvero si tende a prendere anche più del dovuto in vista di un intersecamento, per non perdere il maggior numero di informazioni.</a:t>
            </a:r>
            <a:endParaRPr sz="1400"/>
          </a:p>
          <a:p>
            <a:pPr indent="0" lvl="0" marL="0" rtl="0" algn="l">
              <a:lnSpc>
                <a:spcPct val="105000"/>
              </a:lnSpc>
              <a:spcBef>
                <a:spcPts val="1200"/>
              </a:spcBef>
              <a:spcAft>
                <a:spcPts val="1200"/>
              </a:spcAft>
              <a:buNone/>
            </a:pPr>
            <a:r>
              <a:rPr lang="it" sz="1400"/>
              <a:t>Le funzioni utilizzate prevedono l’</a:t>
            </a:r>
            <a:r>
              <a:rPr b="1" lang="it" sz="1400"/>
              <a:t>aggiunta di pixel</a:t>
            </a:r>
            <a:r>
              <a:rPr lang="it" sz="1400"/>
              <a:t> ai bordi degli oggetti trovati (definendo meglio la loro forma) e la </a:t>
            </a:r>
            <a:r>
              <a:rPr b="1" lang="it" sz="1400"/>
              <a:t>connessione abbondante</a:t>
            </a:r>
            <a:r>
              <a:rPr lang="it" sz="1400"/>
              <a:t> di parti sconnesse o buchi tramite strutture a disco dalla dimensione di 8px. </a:t>
            </a:r>
            <a:endParaRPr sz="1400"/>
          </a:p>
        </p:txBody>
      </p:sp>
      <p:sp>
        <p:nvSpPr>
          <p:cNvPr id="237" name="Google Shape;237;p24"/>
          <p:cNvSpPr txBox="1"/>
          <p:nvPr>
            <p:ph idx="1" type="subTitle"/>
          </p:nvPr>
        </p:nvSpPr>
        <p:spPr>
          <a:xfrm>
            <a:off x="819150" y="1491525"/>
            <a:ext cx="5859900" cy="3936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it" sz="1800"/>
              <a:t>Segmentation BW</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5"/>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sz="3200">
                <a:latin typeface="Impact"/>
                <a:ea typeface="Impact"/>
                <a:cs typeface="Impact"/>
                <a:sym typeface="Impact"/>
              </a:rPr>
              <a:t>Segmentation</a:t>
            </a:r>
            <a:endParaRPr sz="3200">
              <a:latin typeface="Impact"/>
              <a:ea typeface="Impact"/>
              <a:cs typeface="Impact"/>
              <a:sym typeface="Impact"/>
            </a:endParaRPr>
          </a:p>
        </p:txBody>
      </p:sp>
      <p:sp>
        <p:nvSpPr>
          <p:cNvPr id="243" name="Google Shape;243;p25"/>
          <p:cNvSpPr txBox="1"/>
          <p:nvPr>
            <p:ph idx="2" type="body"/>
          </p:nvPr>
        </p:nvSpPr>
        <p:spPr>
          <a:xfrm>
            <a:off x="819150" y="2280900"/>
            <a:ext cx="6077100" cy="2110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it" sz="1400"/>
              <a:t>La </a:t>
            </a:r>
            <a:r>
              <a:rPr lang="it" sz="1400" u="sng"/>
              <a:t>segmentazione su brightness</a:t>
            </a:r>
            <a:r>
              <a:rPr lang="it" sz="1400"/>
              <a:t> è invece perfetta per connettere oggetti con parti non inizialmente unite; la grayscale della brightness tende ad includere le ombre come parte dell’oggetto, stabilendo però meglio qual è l’intera componente connessa. Lo scopo allora è solo quello di unire eventuali componenti connesse diverse in una unica, il più precisamente possibile.</a:t>
            </a:r>
            <a:endParaRPr sz="1400"/>
          </a:p>
          <a:p>
            <a:pPr indent="0" lvl="0" marL="0" rtl="0" algn="l">
              <a:lnSpc>
                <a:spcPct val="105000"/>
              </a:lnSpc>
              <a:spcBef>
                <a:spcPts val="1200"/>
              </a:spcBef>
              <a:spcAft>
                <a:spcPts val="1200"/>
              </a:spcAft>
              <a:buNone/>
            </a:pPr>
            <a:r>
              <a:rPr lang="it" sz="1400"/>
              <a:t>Le funzioni utilizzate prevedono l’</a:t>
            </a:r>
            <a:r>
              <a:rPr b="1" lang="it" sz="1400"/>
              <a:t>aggiunta di pixel</a:t>
            </a:r>
            <a:r>
              <a:rPr lang="it" sz="1400"/>
              <a:t> ai bordi degli oggetti e la </a:t>
            </a:r>
            <a:r>
              <a:rPr b="1" lang="it" sz="1400"/>
              <a:t>creazione di pixel intermedi</a:t>
            </a:r>
            <a:r>
              <a:rPr lang="it" sz="1400"/>
              <a:t> tra eventuali parti sconnesse, occupandosi poi di </a:t>
            </a:r>
            <a:r>
              <a:rPr b="1" lang="it" sz="1400"/>
              <a:t>eliminare imperfezioni</a:t>
            </a:r>
            <a:r>
              <a:rPr lang="it" sz="1400"/>
              <a:t> sotto i 150px rimanenti.</a:t>
            </a:r>
            <a:endParaRPr sz="1400"/>
          </a:p>
        </p:txBody>
      </p:sp>
      <p:sp>
        <p:nvSpPr>
          <p:cNvPr id="244" name="Google Shape;244;p25"/>
          <p:cNvSpPr txBox="1"/>
          <p:nvPr>
            <p:ph idx="1" type="subTitle"/>
          </p:nvPr>
        </p:nvSpPr>
        <p:spPr>
          <a:xfrm>
            <a:off x="819150" y="1491525"/>
            <a:ext cx="5859900" cy="3936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it" sz="1800"/>
              <a:t>Segmentation BW</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26"/>
          <p:cNvPicPr preferRelativeResize="0"/>
          <p:nvPr/>
        </p:nvPicPr>
        <p:blipFill>
          <a:blip r:embed="rId3">
            <a:alphaModFix/>
          </a:blip>
          <a:stretch>
            <a:fillRect/>
          </a:stretch>
        </p:blipFill>
        <p:spPr>
          <a:xfrm>
            <a:off x="378428" y="1829100"/>
            <a:ext cx="1980900" cy="14853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250" name="Google Shape;250;p26"/>
          <p:cNvPicPr preferRelativeResize="0"/>
          <p:nvPr/>
        </p:nvPicPr>
        <p:blipFill>
          <a:blip r:embed="rId4">
            <a:alphaModFix/>
          </a:blip>
          <a:stretch>
            <a:fillRect/>
          </a:stretch>
        </p:blipFill>
        <p:spPr>
          <a:xfrm>
            <a:off x="3581550" y="350275"/>
            <a:ext cx="1980900" cy="1478700"/>
          </a:xfrm>
          <a:prstGeom prst="roundRect">
            <a:avLst>
              <a:gd fmla="val 16667" name="adj"/>
            </a:avLst>
          </a:prstGeom>
          <a:noFill/>
          <a:ln>
            <a:noFill/>
          </a:ln>
        </p:spPr>
      </p:pic>
      <p:sp>
        <p:nvSpPr>
          <p:cNvPr id="251" name="Google Shape;251;p26"/>
          <p:cNvSpPr txBox="1"/>
          <p:nvPr/>
        </p:nvSpPr>
        <p:spPr>
          <a:xfrm>
            <a:off x="745175" y="1416775"/>
            <a:ext cx="124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000">
                <a:latin typeface="Calibri"/>
                <a:ea typeface="Calibri"/>
                <a:cs typeface="Calibri"/>
                <a:sym typeface="Calibri"/>
              </a:rPr>
              <a:t>Immagine originale</a:t>
            </a:r>
            <a:endParaRPr sz="1000">
              <a:latin typeface="Calibri"/>
              <a:ea typeface="Calibri"/>
              <a:cs typeface="Calibri"/>
              <a:sym typeface="Calibri"/>
            </a:endParaRPr>
          </a:p>
        </p:txBody>
      </p:sp>
      <p:pic>
        <p:nvPicPr>
          <p:cNvPr id="252" name="Google Shape;252;p26"/>
          <p:cNvPicPr preferRelativeResize="0"/>
          <p:nvPr/>
        </p:nvPicPr>
        <p:blipFill>
          <a:blip r:embed="rId5">
            <a:alphaModFix/>
          </a:blip>
          <a:stretch>
            <a:fillRect/>
          </a:stretch>
        </p:blipFill>
        <p:spPr>
          <a:xfrm>
            <a:off x="3576375" y="3314400"/>
            <a:ext cx="1991100" cy="1485300"/>
          </a:xfrm>
          <a:prstGeom prst="roundRect">
            <a:avLst>
              <a:gd fmla="val 16667" name="adj"/>
            </a:avLst>
          </a:prstGeom>
          <a:noFill/>
          <a:ln>
            <a:noFill/>
          </a:ln>
        </p:spPr>
      </p:pic>
      <p:sp>
        <p:nvSpPr>
          <p:cNvPr id="253" name="Google Shape;253;p26"/>
          <p:cNvSpPr/>
          <p:nvPr/>
        </p:nvSpPr>
        <p:spPr>
          <a:xfrm>
            <a:off x="2771950" y="2001950"/>
            <a:ext cx="2394600" cy="446700"/>
          </a:xfrm>
          <a:prstGeom prst="bentUpArrow">
            <a:avLst>
              <a:gd fmla="val 25000" name="adj1"/>
              <a:gd fmla="val 25000" name="adj2"/>
              <a:gd fmla="val 25000" name="adj3"/>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6"/>
          <p:cNvSpPr/>
          <p:nvPr/>
        </p:nvSpPr>
        <p:spPr>
          <a:xfrm flipH="1" rot="10800000">
            <a:off x="2771950" y="2658175"/>
            <a:ext cx="2402400" cy="446700"/>
          </a:xfrm>
          <a:prstGeom prst="bentUpArrow">
            <a:avLst>
              <a:gd fmla="val 25000" name="adj1"/>
              <a:gd fmla="val 25000" name="adj2"/>
              <a:gd fmla="val 25000" name="adj3"/>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6"/>
          <p:cNvSpPr txBox="1"/>
          <p:nvPr/>
        </p:nvSpPr>
        <p:spPr>
          <a:xfrm>
            <a:off x="2864350" y="2001950"/>
            <a:ext cx="1980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000">
                <a:latin typeface="Calibri"/>
                <a:ea typeface="Calibri"/>
                <a:cs typeface="Calibri"/>
                <a:sym typeface="Calibri"/>
              </a:rPr>
              <a:t>saturazione di segmentation_bw</a:t>
            </a:r>
            <a:endParaRPr sz="1000">
              <a:latin typeface="Calibri"/>
              <a:ea typeface="Calibri"/>
              <a:cs typeface="Calibri"/>
              <a:sym typeface="Calibri"/>
            </a:endParaRPr>
          </a:p>
        </p:txBody>
      </p:sp>
      <p:sp>
        <p:nvSpPr>
          <p:cNvPr id="256" name="Google Shape;256;p26"/>
          <p:cNvSpPr txBox="1"/>
          <p:nvPr/>
        </p:nvSpPr>
        <p:spPr>
          <a:xfrm>
            <a:off x="2864350" y="2831950"/>
            <a:ext cx="1980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000">
                <a:latin typeface="Calibri"/>
                <a:ea typeface="Calibri"/>
                <a:cs typeface="Calibri"/>
                <a:sym typeface="Calibri"/>
              </a:rPr>
              <a:t>brightness </a:t>
            </a:r>
            <a:r>
              <a:rPr lang="it" sz="1000">
                <a:latin typeface="Calibri"/>
                <a:ea typeface="Calibri"/>
                <a:cs typeface="Calibri"/>
                <a:sym typeface="Calibri"/>
              </a:rPr>
              <a:t>di segmentation_bw</a:t>
            </a:r>
            <a:endParaRPr sz="1000">
              <a:latin typeface="Calibri"/>
              <a:ea typeface="Calibri"/>
              <a:cs typeface="Calibri"/>
              <a:sym typeface="Calibri"/>
            </a:endParaRPr>
          </a:p>
        </p:txBody>
      </p:sp>
      <p:pic>
        <p:nvPicPr>
          <p:cNvPr id="257" name="Google Shape;257;p26"/>
          <p:cNvPicPr preferRelativeResize="0"/>
          <p:nvPr/>
        </p:nvPicPr>
        <p:blipFill>
          <a:blip r:embed="rId6">
            <a:alphaModFix/>
          </a:blip>
          <a:stretch>
            <a:fillRect/>
          </a:stretch>
        </p:blipFill>
        <p:spPr>
          <a:xfrm>
            <a:off x="6854000" y="1829238"/>
            <a:ext cx="1980900" cy="1485000"/>
          </a:xfrm>
          <a:prstGeom prst="roundRect">
            <a:avLst>
              <a:gd fmla="val 16667" name="adj"/>
            </a:avLst>
          </a:prstGeom>
          <a:noFill/>
          <a:ln>
            <a:noFill/>
          </a:ln>
        </p:spPr>
      </p:pic>
      <p:sp>
        <p:nvSpPr>
          <p:cNvPr id="258" name="Google Shape;258;p26"/>
          <p:cNvSpPr/>
          <p:nvPr/>
        </p:nvSpPr>
        <p:spPr>
          <a:xfrm rot="1926746">
            <a:off x="5667097" y="1455204"/>
            <a:ext cx="970122" cy="400616"/>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6"/>
          <p:cNvSpPr/>
          <p:nvPr/>
        </p:nvSpPr>
        <p:spPr>
          <a:xfrm rot="-2388470">
            <a:off x="5725499" y="3239862"/>
            <a:ext cx="970456" cy="400474"/>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6"/>
          <p:cNvSpPr txBox="1"/>
          <p:nvPr/>
        </p:nvSpPr>
        <p:spPr>
          <a:xfrm>
            <a:off x="6908900" y="3504450"/>
            <a:ext cx="1871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000">
                <a:latin typeface="Calibri"/>
                <a:ea typeface="Calibri"/>
                <a:cs typeface="Calibri"/>
                <a:sym typeface="Calibri"/>
              </a:rPr>
              <a:t>saturazione &amp; brightness</a:t>
            </a:r>
            <a:endParaRPr sz="1000">
              <a:latin typeface="Calibri"/>
              <a:ea typeface="Calibri"/>
              <a:cs typeface="Calibri"/>
              <a:sym typeface="Calibri"/>
            </a:endParaRPr>
          </a:p>
        </p:txBody>
      </p:sp>
    </p:spTree>
  </p:cSld>
  <p:clrMapOvr>
    <a:masterClrMapping/>
  </p:clrMapOvr>
  <p:transition spd="slow">
    <p:push dir="r"/>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7"/>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sz="3200">
                <a:latin typeface="Impact"/>
                <a:ea typeface="Impact"/>
                <a:cs typeface="Impact"/>
                <a:sym typeface="Impact"/>
              </a:rPr>
              <a:t>Segmentation</a:t>
            </a:r>
            <a:endParaRPr sz="3200">
              <a:latin typeface="Impact"/>
              <a:ea typeface="Impact"/>
              <a:cs typeface="Impact"/>
              <a:sym typeface="Impact"/>
            </a:endParaRPr>
          </a:p>
        </p:txBody>
      </p:sp>
      <p:sp>
        <p:nvSpPr>
          <p:cNvPr id="266" name="Google Shape;266;p27"/>
          <p:cNvSpPr txBox="1"/>
          <p:nvPr>
            <p:ph idx="2" type="body"/>
          </p:nvPr>
        </p:nvSpPr>
        <p:spPr>
          <a:xfrm>
            <a:off x="819150" y="2280900"/>
            <a:ext cx="6077100" cy="2110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it" sz="1400"/>
              <a:t>Una funzione di </a:t>
            </a:r>
            <a:r>
              <a:rPr lang="it" sz="1400" u="sng"/>
              <a:t>segmentazione</a:t>
            </a:r>
            <a:r>
              <a:rPr lang="it" sz="1400"/>
              <a:t> che si basa sulla </a:t>
            </a:r>
            <a:r>
              <a:rPr b="1" lang="it" sz="1400"/>
              <a:t>ricerca dell’istogramma</a:t>
            </a:r>
            <a:r>
              <a:rPr lang="it" sz="1400"/>
              <a:t> della “zona” (o colonna, detta </a:t>
            </a:r>
            <a:r>
              <a:rPr b="1" lang="it" sz="1400"/>
              <a:t>mode</a:t>
            </a:r>
            <a:r>
              <a:rPr lang="it" sz="1400"/>
              <a:t>) più alta, ovvero quella che rappresenta la parte di sfondo (che la Hue in particolare tende ad unificare).</a:t>
            </a:r>
            <a:endParaRPr sz="1400"/>
          </a:p>
          <a:p>
            <a:pPr indent="0" lvl="0" marL="0" rtl="0" algn="l">
              <a:lnSpc>
                <a:spcPct val="105000"/>
              </a:lnSpc>
              <a:spcBef>
                <a:spcPts val="1200"/>
              </a:spcBef>
              <a:spcAft>
                <a:spcPts val="0"/>
              </a:spcAft>
              <a:buNone/>
            </a:pPr>
            <a:r>
              <a:rPr lang="it" sz="1400"/>
              <a:t>Si considerano quindi i valori attorno alla sua base per segmentare; vengono calcolati tramite un </a:t>
            </a:r>
            <a:r>
              <a:rPr b="1" lang="it" sz="1400"/>
              <a:t>delta</a:t>
            </a:r>
            <a:r>
              <a:rPr lang="it" sz="1400"/>
              <a:t> (dal valore di </a:t>
            </a:r>
            <a:r>
              <a:rPr i="1" lang="it" sz="1400"/>
              <a:t>0.003</a:t>
            </a:r>
            <a:r>
              <a:rPr lang="it" sz="1400"/>
              <a:t> dopo vari tentativi), ovvero una soglia arbitraria sotto cui considerare un valore come fine o inizio della mode.</a:t>
            </a:r>
            <a:endParaRPr sz="1400"/>
          </a:p>
          <a:p>
            <a:pPr indent="0" lvl="0" marL="0" rtl="0" algn="l">
              <a:lnSpc>
                <a:spcPct val="105000"/>
              </a:lnSpc>
              <a:spcBef>
                <a:spcPts val="1200"/>
              </a:spcBef>
              <a:spcAft>
                <a:spcPts val="1200"/>
              </a:spcAft>
              <a:buNone/>
            </a:pPr>
            <a:r>
              <a:rPr lang="it" sz="1400"/>
              <a:t>Si segmenta infine mettendo ad 1 tutto ciò che non fa parte della </a:t>
            </a:r>
            <a:r>
              <a:rPr b="1" lang="it" sz="1400"/>
              <a:t>mode</a:t>
            </a:r>
            <a:r>
              <a:rPr lang="it" sz="1400"/>
              <a:t> calcolata.</a:t>
            </a:r>
            <a:endParaRPr sz="1400"/>
          </a:p>
        </p:txBody>
      </p:sp>
      <p:sp>
        <p:nvSpPr>
          <p:cNvPr id="267" name="Google Shape;267;p27"/>
          <p:cNvSpPr txBox="1"/>
          <p:nvPr>
            <p:ph idx="1" type="subTitle"/>
          </p:nvPr>
        </p:nvSpPr>
        <p:spPr>
          <a:xfrm>
            <a:off x="819150" y="1491525"/>
            <a:ext cx="5859900" cy="3936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it" sz="1800"/>
              <a:t>Segmentation Hist</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28"/>
          <p:cNvPicPr preferRelativeResize="0"/>
          <p:nvPr/>
        </p:nvPicPr>
        <p:blipFill>
          <a:blip r:embed="rId3">
            <a:alphaModFix/>
          </a:blip>
          <a:stretch>
            <a:fillRect/>
          </a:stretch>
        </p:blipFill>
        <p:spPr>
          <a:xfrm>
            <a:off x="5183873" y="522650"/>
            <a:ext cx="3645600" cy="1920600"/>
          </a:xfrm>
          <a:prstGeom prst="rect">
            <a:avLst/>
          </a:prstGeom>
          <a:noFill/>
          <a:ln>
            <a:noFill/>
          </a:ln>
        </p:spPr>
      </p:pic>
      <p:pic>
        <p:nvPicPr>
          <p:cNvPr id="273" name="Google Shape;273;p28"/>
          <p:cNvPicPr preferRelativeResize="0"/>
          <p:nvPr/>
        </p:nvPicPr>
        <p:blipFill>
          <a:blip r:embed="rId4">
            <a:alphaModFix/>
          </a:blip>
          <a:stretch>
            <a:fillRect/>
          </a:stretch>
        </p:blipFill>
        <p:spPr>
          <a:xfrm>
            <a:off x="363025" y="384200"/>
            <a:ext cx="1980900" cy="2142000"/>
          </a:xfrm>
          <a:prstGeom prst="roundRect">
            <a:avLst>
              <a:gd fmla="val 16667" name="adj"/>
            </a:avLst>
          </a:prstGeom>
          <a:noFill/>
          <a:ln>
            <a:noFill/>
          </a:ln>
        </p:spPr>
      </p:pic>
      <p:pic>
        <p:nvPicPr>
          <p:cNvPr id="274" name="Google Shape;274;p28"/>
          <p:cNvPicPr preferRelativeResize="0"/>
          <p:nvPr/>
        </p:nvPicPr>
        <p:blipFill>
          <a:blip r:embed="rId5">
            <a:alphaModFix/>
          </a:blip>
          <a:stretch>
            <a:fillRect/>
          </a:stretch>
        </p:blipFill>
        <p:spPr>
          <a:xfrm>
            <a:off x="4181750" y="2920400"/>
            <a:ext cx="1699200" cy="1920600"/>
          </a:xfrm>
          <a:prstGeom prst="roundRect">
            <a:avLst>
              <a:gd fmla="val 16667" name="adj"/>
            </a:avLst>
          </a:prstGeom>
          <a:noFill/>
          <a:ln>
            <a:noFill/>
          </a:ln>
        </p:spPr>
      </p:pic>
      <p:sp>
        <p:nvSpPr>
          <p:cNvPr id="275" name="Google Shape;275;p28"/>
          <p:cNvSpPr txBox="1"/>
          <p:nvPr/>
        </p:nvSpPr>
        <p:spPr>
          <a:xfrm>
            <a:off x="741325" y="2523275"/>
            <a:ext cx="1224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latin typeface="Calibri"/>
                <a:ea typeface="Calibri"/>
                <a:cs typeface="Calibri"/>
                <a:sym typeface="Calibri"/>
              </a:rPr>
              <a:t>Immagine originale</a:t>
            </a:r>
            <a:endParaRPr sz="1000">
              <a:latin typeface="Calibri"/>
              <a:ea typeface="Calibri"/>
              <a:cs typeface="Calibri"/>
              <a:sym typeface="Calibri"/>
            </a:endParaRPr>
          </a:p>
        </p:txBody>
      </p:sp>
      <p:sp>
        <p:nvSpPr>
          <p:cNvPr id="276" name="Google Shape;276;p28"/>
          <p:cNvSpPr txBox="1"/>
          <p:nvPr/>
        </p:nvSpPr>
        <p:spPr>
          <a:xfrm>
            <a:off x="2688050" y="4502300"/>
            <a:ext cx="1493700" cy="338700"/>
          </a:xfrm>
          <a:prstGeom prst="rect">
            <a:avLst/>
          </a:prstGeom>
          <a:noFill/>
          <a:ln>
            <a:noFill/>
          </a:ln>
        </p:spPr>
        <p:txBody>
          <a:bodyPr anchorCtr="0" anchor="t" bIns="91425" lIns="90000" spcFirstLastPara="1" rIns="91425" wrap="square" tIns="91425">
            <a:spAutoFit/>
          </a:bodyPr>
          <a:lstStyle/>
          <a:p>
            <a:pPr indent="0" lvl="0" marL="0" rtl="0" algn="ctr">
              <a:spcBef>
                <a:spcPts val="0"/>
              </a:spcBef>
              <a:spcAft>
                <a:spcPts val="0"/>
              </a:spcAft>
              <a:buNone/>
            </a:pPr>
            <a:r>
              <a:rPr lang="it" sz="1000">
                <a:latin typeface="Calibri"/>
                <a:ea typeface="Calibri"/>
                <a:cs typeface="Calibri"/>
                <a:sym typeface="Calibri"/>
              </a:rPr>
              <a:t>segmentation hist </a:t>
            </a:r>
            <a:endParaRPr sz="1000">
              <a:latin typeface="Calibri"/>
              <a:ea typeface="Calibri"/>
              <a:cs typeface="Calibri"/>
              <a:sym typeface="Calibri"/>
            </a:endParaRPr>
          </a:p>
        </p:txBody>
      </p:sp>
      <p:pic>
        <p:nvPicPr>
          <p:cNvPr id="277" name="Google Shape;277;p28"/>
          <p:cNvPicPr preferRelativeResize="0"/>
          <p:nvPr/>
        </p:nvPicPr>
        <p:blipFill>
          <a:blip r:embed="rId6">
            <a:alphaModFix/>
          </a:blip>
          <a:stretch>
            <a:fillRect/>
          </a:stretch>
        </p:blipFill>
        <p:spPr>
          <a:xfrm>
            <a:off x="2940800" y="384200"/>
            <a:ext cx="1938000" cy="2197500"/>
          </a:xfrm>
          <a:prstGeom prst="roundRect">
            <a:avLst>
              <a:gd fmla="val 16667" name="adj"/>
            </a:avLst>
          </a:prstGeom>
          <a:noFill/>
          <a:ln>
            <a:noFill/>
          </a:ln>
        </p:spPr>
      </p:pic>
      <p:sp>
        <p:nvSpPr>
          <p:cNvPr id="278" name="Google Shape;278;p28"/>
          <p:cNvSpPr txBox="1"/>
          <p:nvPr/>
        </p:nvSpPr>
        <p:spPr>
          <a:xfrm>
            <a:off x="3297650" y="2581700"/>
            <a:ext cx="1224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latin typeface="Calibri"/>
                <a:ea typeface="Calibri"/>
                <a:cs typeface="Calibri"/>
                <a:sym typeface="Calibri"/>
              </a:rPr>
              <a:t>Componente Hue</a:t>
            </a:r>
            <a:endParaRPr sz="1000">
              <a:latin typeface="Calibri"/>
              <a:ea typeface="Calibri"/>
              <a:cs typeface="Calibri"/>
              <a:sym typeface="Calibri"/>
            </a:endParaRPr>
          </a:p>
        </p:txBody>
      </p:sp>
      <p:sp>
        <p:nvSpPr>
          <p:cNvPr id="279" name="Google Shape;279;p28"/>
          <p:cNvSpPr txBox="1"/>
          <p:nvPr/>
        </p:nvSpPr>
        <p:spPr>
          <a:xfrm>
            <a:off x="5183875" y="2443250"/>
            <a:ext cx="3645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000">
                <a:latin typeface="Calibri"/>
                <a:ea typeface="Calibri"/>
                <a:cs typeface="Calibri"/>
                <a:sym typeface="Calibri"/>
              </a:rPr>
              <a:t>Istogramma della componente hue</a:t>
            </a:r>
            <a:endParaRPr sz="1000">
              <a:latin typeface="Calibri"/>
              <a:ea typeface="Calibri"/>
              <a:cs typeface="Calibri"/>
              <a:sym typeface="Calibri"/>
            </a:endParaRPr>
          </a:p>
        </p:txBody>
      </p:sp>
      <p:sp>
        <p:nvSpPr>
          <p:cNvPr id="280" name="Google Shape;280;p28"/>
          <p:cNvSpPr/>
          <p:nvPr/>
        </p:nvSpPr>
        <p:spPr>
          <a:xfrm>
            <a:off x="2434463" y="1347350"/>
            <a:ext cx="415800" cy="2157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8"/>
          <p:cNvSpPr/>
          <p:nvPr/>
        </p:nvSpPr>
        <p:spPr>
          <a:xfrm>
            <a:off x="4915838" y="1382000"/>
            <a:ext cx="231000" cy="1464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8"/>
          <p:cNvSpPr/>
          <p:nvPr/>
        </p:nvSpPr>
        <p:spPr>
          <a:xfrm rot="10800000">
            <a:off x="6483275" y="2920400"/>
            <a:ext cx="639000" cy="1024200"/>
          </a:xfrm>
          <a:prstGeom prst="bentArrow">
            <a:avLst>
              <a:gd fmla="val 25000" name="adj1"/>
              <a:gd fmla="val 25000" name="adj2"/>
              <a:gd fmla="val 25000" name="adj3"/>
              <a:gd fmla="val 43750" name="adj4"/>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spd="slow">
    <p:push dir="r"/>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sz="3200">
                <a:latin typeface="Impact"/>
                <a:ea typeface="Impact"/>
                <a:cs typeface="Impact"/>
                <a:sym typeface="Impact"/>
              </a:rPr>
              <a:t>Segmentation</a:t>
            </a:r>
            <a:endParaRPr sz="3200">
              <a:latin typeface="Impact"/>
              <a:ea typeface="Impact"/>
              <a:cs typeface="Impact"/>
              <a:sym typeface="Impact"/>
            </a:endParaRPr>
          </a:p>
        </p:txBody>
      </p:sp>
      <p:sp>
        <p:nvSpPr>
          <p:cNvPr id="288" name="Google Shape;288;p29"/>
          <p:cNvSpPr txBox="1"/>
          <p:nvPr>
            <p:ph idx="2" type="body"/>
          </p:nvPr>
        </p:nvSpPr>
        <p:spPr>
          <a:xfrm>
            <a:off x="819150" y="2280900"/>
            <a:ext cx="6077100" cy="2110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it" sz="1400"/>
              <a:t>La parte finale della </a:t>
            </a:r>
            <a:r>
              <a:rPr lang="it" sz="1400" u="sng"/>
              <a:t>segmentazione</a:t>
            </a:r>
            <a:r>
              <a:rPr lang="it" sz="1400"/>
              <a:t> consiste nell’unione dei due risultati forniti (le due immagini binarie) da entrambe le segmentazioni intermedie. Si opera quindi un’operazione di rimozione di imperfezioni sui bordi e di riempimenti di buchi.</a:t>
            </a:r>
            <a:endParaRPr sz="1400"/>
          </a:p>
          <a:p>
            <a:pPr indent="0" lvl="0" marL="0" rtl="0" algn="l">
              <a:lnSpc>
                <a:spcPct val="105000"/>
              </a:lnSpc>
              <a:spcBef>
                <a:spcPts val="1200"/>
              </a:spcBef>
              <a:spcAft>
                <a:spcPts val="1200"/>
              </a:spcAft>
              <a:buNone/>
            </a:pPr>
            <a:r>
              <a:rPr lang="it" sz="1400"/>
              <a:t>Si fa ora una distinzione per </a:t>
            </a:r>
            <a:r>
              <a:rPr b="1" lang="it" sz="1400"/>
              <a:t>tipo di segmentazione</a:t>
            </a:r>
            <a:r>
              <a:rPr lang="it" sz="1400"/>
              <a:t>, ovvero tra segmentazione per training del modello o per testing del modello. Se si tratta della prima si usa una funzione per eliminare ogni componente connessa che non sia quella più grande (l’attrezzo da considerare), altrimenti si opera una semplice rimozione di imperfezioni sotto i </a:t>
            </a:r>
            <a:r>
              <a:rPr lang="it" sz="1400"/>
              <a:t>200px</a:t>
            </a:r>
            <a:r>
              <a:rPr lang="it" sz="1400"/>
              <a:t>, stavolta.</a:t>
            </a:r>
            <a:endParaRPr sz="1400"/>
          </a:p>
        </p:txBody>
      </p:sp>
      <p:sp>
        <p:nvSpPr>
          <p:cNvPr id="289" name="Google Shape;289;p29"/>
          <p:cNvSpPr txBox="1"/>
          <p:nvPr>
            <p:ph idx="1" type="subTitle"/>
          </p:nvPr>
        </p:nvSpPr>
        <p:spPr>
          <a:xfrm>
            <a:off x="819150" y="1491525"/>
            <a:ext cx="5859900" cy="3936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it" sz="1800"/>
              <a:t>Unione dei risultati</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0"/>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sz="3200">
                <a:latin typeface="Impact"/>
                <a:ea typeface="Impact"/>
                <a:cs typeface="Impact"/>
                <a:sym typeface="Impact"/>
              </a:rPr>
              <a:t>Segmentation</a:t>
            </a:r>
            <a:endParaRPr sz="3200">
              <a:latin typeface="Impact"/>
              <a:ea typeface="Impact"/>
              <a:cs typeface="Impact"/>
              <a:sym typeface="Impact"/>
            </a:endParaRPr>
          </a:p>
        </p:txBody>
      </p:sp>
      <p:sp>
        <p:nvSpPr>
          <p:cNvPr id="295" name="Google Shape;295;p30"/>
          <p:cNvSpPr txBox="1"/>
          <p:nvPr>
            <p:ph idx="2" type="body"/>
          </p:nvPr>
        </p:nvSpPr>
        <p:spPr>
          <a:xfrm>
            <a:off x="819150" y="2280900"/>
            <a:ext cx="6077100" cy="2110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it" sz="1400"/>
              <a:t>La funzione di </a:t>
            </a:r>
            <a:r>
              <a:rPr lang="it" sz="1400" u="sng"/>
              <a:t>labelling</a:t>
            </a:r>
            <a:r>
              <a:rPr lang="it" sz="1400"/>
              <a:t>, che diventa rilevante solo quando si parla di segmentazione per testing, permette di </a:t>
            </a:r>
            <a:r>
              <a:rPr b="1" lang="it" sz="1400"/>
              <a:t>estrarre</a:t>
            </a:r>
            <a:r>
              <a:rPr lang="it" sz="1400"/>
              <a:t> dall’immagine originale solo </a:t>
            </a:r>
            <a:r>
              <a:rPr b="1" lang="it" sz="1400"/>
              <a:t>la componente connessa</a:t>
            </a:r>
            <a:r>
              <a:rPr lang="it" sz="1400"/>
              <a:t> che rappresenta ogni attrezzo trovato, numerando i relativi pixel con un’etichetta incrementale.</a:t>
            </a:r>
            <a:endParaRPr sz="1400"/>
          </a:p>
          <a:p>
            <a:pPr indent="0" lvl="0" marL="0" rtl="0" algn="l">
              <a:lnSpc>
                <a:spcPct val="105000"/>
              </a:lnSpc>
              <a:spcBef>
                <a:spcPts val="1200"/>
              </a:spcBef>
              <a:spcAft>
                <a:spcPts val="0"/>
              </a:spcAft>
              <a:buNone/>
            </a:pPr>
            <a:r>
              <a:rPr lang="it" sz="1400"/>
              <a:t>Questo permette di avere un </a:t>
            </a:r>
            <a:r>
              <a:rPr b="1" lang="it" sz="1400"/>
              <a:t>elenco di componenti connesse</a:t>
            </a:r>
            <a:r>
              <a:rPr lang="it" sz="1400"/>
              <a:t> a cui accedere per la fase di feature extraction specifica per l’attrezzo, e per quelle successive.</a:t>
            </a:r>
            <a:endParaRPr sz="1400"/>
          </a:p>
          <a:p>
            <a:pPr indent="0" lvl="0" marL="0" rtl="0" algn="l">
              <a:lnSpc>
                <a:spcPct val="105000"/>
              </a:lnSpc>
              <a:spcBef>
                <a:spcPts val="1200"/>
              </a:spcBef>
              <a:spcAft>
                <a:spcPts val="1200"/>
              </a:spcAft>
              <a:buNone/>
            </a:pPr>
            <a:r>
              <a:rPr lang="it" sz="1400"/>
              <a:t>Nella segmentazione per training si limita a restituire l’</a:t>
            </a:r>
            <a:r>
              <a:rPr i="1" lang="it" sz="1400"/>
              <a:t>unica componente</a:t>
            </a:r>
            <a:r>
              <a:rPr lang="it" sz="1400"/>
              <a:t> trovata.</a:t>
            </a:r>
            <a:endParaRPr sz="1400"/>
          </a:p>
        </p:txBody>
      </p:sp>
      <p:sp>
        <p:nvSpPr>
          <p:cNvPr id="296" name="Google Shape;296;p30"/>
          <p:cNvSpPr txBox="1"/>
          <p:nvPr>
            <p:ph idx="1" type="subTitle"/>
          </p:nvPr>
        </p:nvSpPr>
        <p:spPr>
          <a:xfrm>
            <a:off x="819150" y="1491525"/>
            <a:ext cx="5859900" cy="3936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it" sz="1800"/>
              <a:t>Labelling</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31"/>
          <p:cNvPicPr preferRelativeResize="0"/>
          <p:nvPr/>
        </p:nvPicPr>
        <p:blipFill>
          <a:blip r:embed="rId3">
            <a:alphaModFix/>
          </a:blip>
          <a:stretch>
            <a:fillRect/>
          </a:stretch>
        </p:blipFill>
        <p:spPr>
          <a:xfrm>
            <a:off x="687000" y="365824"/>
            <a:ext cx="7770000" cy="4114800"/>
          </a:xfrm>
          <a:prstGeom prst="rect">
            <a:avLst/>
          </a:prstGeom>
          <a:noFill/>
          <a:ln>
            <a:noFill/>
          </a:ln>
        </p:spPr>
      </p:pic>
      <p:sp>
        <p:nvSpPr>
          <p:cNvPr id="302" name="Google Shape;302;p31"/>
          <p:cNvSpPr txBox="1"/>
          <p:nvPr/>
        </p:nvSpPr>
        <p:spPr>
          <a:xfrm>
            <a:off x="687000" y="4512100"/>
            <a:ext cx="777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it" sz="900">
                <a:latin typeface="Calibri"/>
                <a:ea typeface="Calibri"/>
                <a:cs typeface="Calibri"/>
                <a:sym typeface="Calibri"/>
              </a:rPr>
              <a:t>Immagini delle etichette delle componenti connesse</a:t>
            </a:r>
            <a:endParaRPr i="1" sz="900">
              <a:latin typeface="Calibri"/>
              <a:ea typeface="Calibri"/>
              <a:cs typeface="Calibri"/>
              <a:sym typeface="Calibri"/>
            </a:endParaRPr>
          </a:p>
        </p:txBody>
      </p:sp>
    </p:spTree>
  </p:cSld>
  <p:clrMapOvr>
    <a:masterClrMapping/>
  </p:clrMapOvr>
  <p:transition spd="slow">
    <p:push dir="r"/>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sz="3200">
                <a:latin typeface="Impact"/>
                <a:ea typeface="Impact"/>
                <a:cs typeface="Impact"/>
                <a:sym typeface="Impact"/>
              </a:rPr>
              <a:t>Scopo del progetto</a:t>
            </a:r>
            <a:endParaRPr sz="3200">
              <a:latin typeface="Impact"/>
              <a:ea typeface="Impact"/>
              <a:cs typeface="Impact"/>
              <a:sym typeface="Impact"/>
            </a:endParaRPr>
          </a:p>
        </p:txBody>
      </p:sp>
      <p:sp>
        <p:nvSpPr>
          <p:cNvPr id="135" name="Google Shape;135;p14"/>
          <p:cNvSpPr txBox="1"/>
          <p:nvPr>
            <p:ph idx="2" type="body"/>
          </p:nvPr>
        </p:nvSpPr>
        <p:spPr>
          <a:xfrm>
            <a:off x="819150" y="2280900"/>
            <a:ext cx="6077100" cy="2110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it" sz="1400"/>
              <a:t>Lo scopo del progetto è la realizzazione di un’applicazione che sfrutti le nozioni imparate durante il corso per permettere di </a:t>
            </a:r>
            <a:r>
              <a:rPr lang="it" sz="1400" u="sng"/>
              <a:t>identificare</a:t>
            </a:r>
            <a:r>
              <a:rPr lang="it" sz="1400"/>
              <a:t> correttamente degli </a:t>
            </a:r>
            <a:r>
              <a:rPr lang="it" sz="1400" u="sng"/>
              <a:t>utensili meccanici posizionati su un piano</a:t>
            </a:r>
            <a:r>
              <a:rPr lang="it" sz="1400"/>
              <a:t>. In particolare:</a:t>
            </a:r>
            <a:endParaRPr sz="1400"/>
          </a:p>
          <a:p>
            <a:pPr indent="-317500" lvl="0" marL="457200" rtl="0" algn="l">
              <a:lnSpc>
                <a:spcPct val="105000"/>
              </a:lnSpc>
              <a:spcBef>
                <a:spcPts val="1200"/>
              </a:spcBef>
              <a:spcAft>
                <a:spcPts val="0"/>
              </a:spcAft>
              <a:buSzPts val="1400"/>
              <a:buChar char="●"/>
            </a:pPr>
            <a:r>
              <a:rPr lang="it" sz="1400"/>
              <a:t>Si considerano </a:t>
            </a:r>
            <a:r>
              <a:rPr b="1" lang="it" sz="1400"/>
              <a:t>10 categorie di attrezzi</a:t>
            </a:r>
            <a:r>
              <a:rPr lang="it" sz="1400"/>
              <a:t>, ovvero cacciaviti, chiavi inglesi, chiavi a pappagallo, martelli, pinze, seghe, tenaglie, trapani, brugole, forbici. Inoltre, gli attrezzi non sono facilmente riconoscibili l’uno dall’altro</a:t>
            </a:r>
            <a:endParaRPr sz="1400"/>
          </a:p>
          <a:p>
            <a:pPr indent="-317500" lvl="0" marL="457200" rtl="0" algn="l">
              <a:lnSpc>
                <a:spcPct val="105000"/>
              </a:lnSpc>
              <a:spcBef>
                <a:spcPts val="0"/>
              </a:spcBef>
              <a:spcAft>
                <a:spcPts val="0"/>
              </a:spcAft>
              <a:buSzPts val="1400"/>
              <a:buChar char="●"/>
            </a:pPr>
            <a:r>
              <a:rPr lang="it" sz="1400"/>
              <a:t>Si considerano </a:t>
            </a:r>
            <a:r>
              <a:rPr b="1" lang="it" sz="1400"/>
              <a:t>3</a:t>
            </a:r>
            <a:r>
              <a:rPr b="1" lang="it" sz="1400"/>
              <a:t> tipi di sfondo</a:t>
            </a:r>
            <a:r>
              <a:rPr lang="it" sz="1400"/>
              <a:t> differenti per il testing dell’applicazione</a:t>
            </a:r>
            <a:endParaRPr sz="1400"/>
          </a:p>
          <a:p>
            <a:pPr indent="-317500" lvl="0" marL="457200" rtl="0" algn="l">
              <a:lnSpc>
                <a:spcPct val="105000"/>
              </a:lnSpc>
              <a:spcBef>
                <a:spcPts val="0"/>
              </a:spcBef>
              <a:spcAft>
                <a:spcPts val="0"/>
              </a:spcAft>
              <a:buSzPts val="1400"/>
              <a:buChar char="●"/>
            </a:pPr>
            <a:r>
              <a:rPr lang="it" sz="1400"/>
              <a:t>Si considerano immagini con </a:t>
            </a:r>
            <a:r>
              <a:rPr b="1" lang="it" sz="1400"/>
              <a:t>ombre, illuminazione diversa o rumore</a:t>
            </a:r>
            <a:endParaRPr b="1" sz="1400"/>
          </a:p>
        </p:txBody>
      </p:sp>
      <p:sp>
        <p:nvSpPr>
          <p:cNvPr id="136" name="Google Shape;136;p14"/>
          <p:cNvSpPr txBox="1"/>
          <p:nvPr>
            <p:ph idx="1" type="subTitle"/>
          </p:nvPr>
        </p:nvSpPr>
        <p:spPr>
          <a:xfrm>
            <a:off x="819150" y="1491525"/>
            <a:ext cx="5859900" cy="3936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it" sz="1800"/>
              <a:t>Scelta delle specifiche, dei requisiti e delle assunzioni</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2"/>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sz="3200">
                <a:latin typeface="Impact"/>
                <a:ea typeface="Impact"/>
                <a:cs typeface="Impact"/>
                <a:sym typeface="Impact"/>
              </a:rPr>
              <a:t>Feature Extraction</a:t>
            </a:r>
            <a:endParaRPr sz="3200">
              <a:latin typeface="Impact"/>
              <a:ea typeface="Impact"/>
              <a:cs typeface="Impact"/>
              <a:sym typeface="Impact"/>
            </a:endParaRPr>
          </a:p>
        </p:txBody>
      </p:sp>
      <p:sp>
        <p:nvSpPr>
          <p:cNvPr id="308" name="Google Shape;308;p32"/>
          <p:cNvSpPr txBox="1"/>
          <p:nvPr>
            <p:ph idx="2" type="body"/>
          </p:nvPr>
        </p:nvSpPr>
        <p:spPr>
          <a:xfrm>
            <a:off x="819150" y="2280900"/>
            <a:ext cx="6077100" cy="2110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it" sz="1400"/>
              <a:t>L’</a:t>
            </a:r>
            <a:r>
              <a:rPr lang="it" sz="1400" u="sng"/>
              <a:t>estrazione delle feature</a:t>
            </a:r>
            <a:r>
              <a:rPr lang="it" sz="1400"/>
              <a:t> è la fase in cui data una componente connessa, si considera la regione che occupa per </a:t>
            </a:r>
            <a:r>
              <a:rPr b="1" lang="it" sz="1400"/>
              <a:t>trarre</a:t>
            </a:r>
            <a:r>
              <a:rPr lang="it" sz="1400"/>
              <a:t> delle </a:t>
            </a:r>
            <a:r>
              <a:rPr b="1" lang="it" sz="1400"/>
              <a:t>informazioni</a:t>
            </a:r>
            <a:r>
              <a:rPr lang="it" sz="1400"/>
              <a:t> su cui basarsi per predizioni.</a:t>
            </a:r>
            <a:endParaRPr sz="1400"/>
          </a:p>
          <a:p>
            <a:pPr indent="0" lvl="0" marL="0" rtl="0" algn="l">
              <a:lnSpc>
                <a:spcPct val="105000"/>
              </a:lnSpc>
              <a:spcBef>
                <a:spcPts val="1200"/>
              </a:spcBef>
              <a:spcAft>
                <a:spcPts val="1200"/>
              </a:spcAft>
              <a:buNone/>
            </a:pPr>
            <a:r>
              <a:rPr lang="it" sz="1400"/>
              <a:t>I </a:t>
            </a:r>
            <a:r>
              <a:rPr b="1" lang="it" sz="1400"/>
              <a:t>momenti di Hu</a:t>
            </a:r>
            <a:r>
              <a:rPr lang="it" sz="1400"/>
              <a:t> sono invarianti rispetto alla traslazione, alla scala e alla rotazione che descrivono precisamente questa filosofia. In particolare, il primo è analogo al momento dell’inerzia attorno al baricentro dell’immagine, dove l’intensità dei pixel è analoga alla densità effettiva. Per il progetto si useranno i </a:t>
            </a:r>
            <a:r>
              <a:rPr i="1" lang="it" sz="1400"/>
              <a:t>primi due</a:t>
            </a:r>
            <a:r>
              <a:rPr lang="it" sz="1400"/>
              <a:t>.</a:t>
            </a:r>
            <a:endParaRPr sz="1400"/>
          </a:p>
        </p:txBody>
      </p:sp>
      <p:sp>
        <p:nvSpPr>
          <p:cNvPr id="309" name="Google Shape;309;p32"/>
          <p:cNvSpPr txBox="1"/>
          <p:nvPr>
            <p:ph idx="1" type="subTitle"/>
          </p:nvPr>
        </p:nvSpPr>
        <p:spPr>
          <a:xfrm>
            <a:off x="819150" y="1491525"/>
            <a:ext cx="5859900" cy="3936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it" sz="1800"/>
              <a:t>Momenti di Hu</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3"/>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sz="3200">
                <a:latin typeface="Impact"/>
                <a:ea typeface="Impact"/>
                <a:cs typeface="Impact"/>
                <a:sym typeface="Impact"/>
              </a:rPr>
              <a:t>Feature Extraction</a:t>
            </a:r>
            <a:endParaRPr sz="3200">
              <a:latin typeface="Impact"/>
              <a:ea typeface="Impact"/>
              <a:cs typeface="Impact"/>
              <a:sym typeface="Impact"/>
            </a:endParaRPr>
          </a:p>
        </p:txBody>
      </p:sp>
      <p:sp>
        <p:nvSpPr>
          <p:cNvPr id="315" name="Google Shape;315;p33"/>
          <p:cNvSpPr txBox="1"/>
          <p:nvPr>
            <p:ph idx="2" type="body"/>
          </p:nvPr>
        </p:nvSpPr>
        <p:spPr>
          <a:xfrm>
            <a:off x="819150" y="2280900"/>
            <a:ext cx="6077100" cy="2110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it" sz="1400"/>
              <a:t>Altre </a:t>
            </a:r>
            <a:r>
              <a:rPr lang="it" sz="1400" u="sng"/>
              <a:t>feature estraibili</a:t>
            </a:r>
            <a:r>
              <a:rPr lang="it" sz="1400"/>
              <a:t> dalla regione, in particolar modo dalla sua orientazione, sono le </a:t>
            </a:r>
            <a:r>
              <a:rPr b="1" lang="it" sz="1400"/>
              <a:t>proiezioni orizzontali</a:t>
            </a:r>
            <a:r>
              <a:rPr lang="it" sz="1400"/>
              <a:t> e verticali dell’immagine tramite il suo istogramma.</a:t>
            </a:r>
            <a:endParaRPr sz="1400"/>
          </a:p>
          <a:p>
            <a:pPr indent="0" lvl="0" marL="0" rtl="0" algn="l">
              <a:lnSpc>
                <a:spcPct val="105000"/>
              </a:lnSpc>
              <a:spcBef>
                <a:spcPts val="1200"/>
              </a:spcBef>
              <a:spcAft>
                <a:spcPts val="0"/>
              </a:spcAft>
              <a:buNone/>
            </a:pPr>
            <a:r>
              <a:rPr lang="it" sz="1400"/>
              <a:t>Invece, se la componente connessa ha un </a:t>
            </a:r>
            <a:r>
              <a:rPr b="1" lang="it" sz="1400"/>
              <a:t>baricentro </a:t>
            </a:r>
            <a:r>
              <a:rPr lang="it" sz="1400"/>
              <a:t>che fa parte della sua regione, allora lo si può considerare come altra feature.</a:t>
            </a:r>
            <a:endParaRPr sz="1400"/>
          </a:p>
          <a:p>
            <a:pPr indent="0" lvl="0" marL="0" rtl="0" algn="l">
              <a:lnSpc>
                <a:spcPct val="105000"/>
              </a:lnSpc>
              <a:spcBef>
                <a:spcPts val="1200"/>
              </a:spcBef>
              <a:spcAft>
                <a:spcPts val="1200"/>
              </a:spcAft>
              <a:buNone/>
            </a:pPr>
            <a:r>
              <a:rPr lang="it" sz="1400"/>
              <a:t>Infine, altre misure date dalle proprietà della regione sono la </a:t>
            </a:r>
            <a:r>
              <a:rPr b="1" lang="it" sz="1400"/>
              <a:t>solidità</a:t>
            </a:r>
            <a:r>
              <a:rPr lang="it" sz="1400"/>
              <a:t>, l’</a:t>
            </a:r>
            <a:r>
              <a:rPr b="1" lang="it" sz="1400"/>
              <a:t>eccentricità</a:t>
            </a:r>
            <a:r>
              <a:rPr lang="it" sz="1400"/>
              <a:t> e la </a:t>
            </a:r>
            <a:r>
              <a:rPr b="1" lang="it" sz="1400"/>
              <a:t>proporzione fra gli assi</a:t>
            </a:r>
            <a:r>
              <a:rPr lang="it" sz="1400"/>
              <a:t>, tre feature che sono risultate le migliori per classificare gli attrezzi.</a:t>
            </a:r>
            <a:endParaRPr sz="1400"/>
          </a:p>
        </p:txBody>
      </p:sp>
      <p:sp>
        <p:nvSpPr>
          <p:cNvPr id="316" name="Google Shape;316;p33"/>
          <p:cNvSpPr txBox="1"/>
          <p:nvPr>
            <p:ph idx="1" type="subTitle"/>
          </p:nvPr>
        </p:nvSpPr>
        <p:spPr>
          <a:xfrm>
            <a:off x="819150" y="1491525"/>
            <a:ext cx="5859900" cy="3936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it" sz="1800"/>
              <a:t>Proiezioni, c</a:t>
            </a:r>
            <a:r>
              <a:rPr lang="it" sz="1800"/>
              <a:t>entroide ed altre features</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4"/>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sz="3200">
                <a:latin typeface="Impact"/>
                <a:ea typeface="Impact"/>
                <a:cs typeface="Impact"/>
                <a:sym typeface="Impact"/>
              </a:rPr>
              <a:t>Model Creation</a:t>
            </a:r>
            <a:endParaRPr sz="3200">
              <a:latin typeface="Impact"/>
              <a:ea typeface="Impact"/>
              <a:cs typeface="Impact"/>
              <a:sym typeface="Impact"/>
            </a:endParaRPr>
          </a:p>
        </p:txBody>
      </p:sp>
      <p:sp>
        <p:nvSpPr>
          <p:cNvPr id="322" name="Google Shape;322;p34"/>
          <p:cNvSpPr txBox="1"/>
          <p:nvPr>
            <p:ph idx="2" type="body"/>
          </p:nvPr>
        </p:nvSpPr>
        <p:spPr>
          <a:xfrm>
            <a:off x="819150" y="2280900"/>
            <a:ext cx="6077100" cy="2110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it" sz="1400"/>
              <a:t>La </a:t>
            </a:r>
            <a:r>
              <a:rPr lang="it" sz="1400" u="sng"/>
              <a:t>costruzione del modello</a:t>
            </a:r>
            <a:r>
              <a:rPr lang="it" sz="1400"/>
              <a:t> parte dalla segmentazione che permette l’estrazione di una componente connessa. L’analisi della regione che occupa permette invece l’estrazione delle features più importanti. Si costruisce quindi un elenco di immagini e labels derivanti dal dataset (input del progetto), a cui si aggiungono le features calcolate.</a:t>
            </a:r>
            <a:endParaRPr sz="1400"/>
          </a:p>
          <a:p>
            <a:pPr indent="0" lvl="0" marL="0" rtl="0" algn="l">
              <a:lnSpc>
                <a:spcPct val="105000"/>
              </a:lnSpc>
              <a:spcBef>
                <a:spcPts val="1200"/>
              </a:spcBef>
              <a:spcAft>
                <a:spcPts val="1200"/>
              </a:spcAft>
              <a:buNone/>
            </a:pPr>
            <a:r>
              <a:rPr lang="it" sz="1400"/>
              <a:t>Questi tre dati rappresentano il requisito per la creazione di un </a:t>
            </a:r>
            <a:r>
              <a:rPr b="1" lang="it" sz="1400"/>
              <a:t>modello di Machine Learning</a:t>
            </a:r>
            <a:r>
              <a:rPr lang="it" sz="1400"/>
              <a:t> che permette di effettuare predizioni basandosi su tali informazioni.</a:t>
            </a:r>
            <a:endParaRPr sz="1400"/>
          </a:p>
        </p:txBody>
      </p:sp>
      <p:sp>
        <p:nvSpPr>
          <p:cNvPr id="323" name="Google Shape;323;p34"/>
          <p:cNvSpPr txBox="1"/>
          <p:nvPr>
            <p:ph idx="1" type="subTitle"/>
          </p:nvPr>
        </p:nvSpPr>
        <p:spPr>
          <a:xfrm>
            <a:off x="819150" y="1491525"/>
            <a:ext cx="5859900" cy="3936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it" sz="1800"/>
              <a:t>Basi della creazione</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5"/>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sz="3200">
                <a:latin typeface="Impact"/>
                <a:ea typeface="Impact"/>
                <a:cs typeface="Impact"/>
                <a:sym typeface="Impact"/>
              </a:rPr>
              <a:t>Model Creation</a:t>
            </a:r>
            <a:endParaRPr sz="3200">
              <a:latin typeface="Impact"/>
              <a:ea typeface="Impact"/>
              <a:cs typeface="Impact"/>
              <a:sym typeface="Impact"/>
            </a:endParaRPr>
          </a:p>
        </p:txBody>
      </p:sp>
      <p:sp>
        <p:nvSpPr>
          <p:cNvPr id="329" name="Google Shape;329;p35"/>
          <p:cNvSpPr txBox="1"/>
          <p:nvPr>
            <p:ph idx="2" type="body"/>
          </p:nvPr>
        </p:nvSpPr>
        <p:spPr>
          <a:xfrm>
            <a:off x="819150" y="2280900"/>
            <a:ext cx="6077100" cy="2110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it" sz="1400"/>
              <a:t>Prima di effettuare la costruzione finale del modello, si vuole prima verificare la </a:t>
            </a:r>
            <a:r>
              <a:rPr b="1" lang="it" sz="1400"/>
              <a:t>correttezza</a:t>
            </a:r>
            <a:r>
              <a:rPr lang="it" sz="1400"/>
              <a:t> di quanto calcolato finora. La funzione di </a:t>
            </a:r>
            <a:r>
              <a:rPr lang="it" sz="1400" u="sng"/>
              <a:t>partizione dei dati</a:t>
            </a:r>
            <a:r>
              <a:rPr lang="it" sz="1400"/>
              <a:t>, allora, nonostante non abbia un uso diretto per un consumatore finale del progetto, rimane comunque importante.</a:t>
            </a:r>
            <a:endParaRPr sz="1400"/>
          </a:p>
          <a:p>
            <a:pPr indent="0" lvl="0" marL="0" rtl="0" algn="l">
              <a:lnSpc>
                <a:spcPct val="105000"/>
              </a:lnSpc>
              <a:spcBef>
                <a:spcPts val="1200"/>
              </a:spcBef>
              <a:spcAft>
                <a:spcPts val="1200"/>
              </a:spcAft>
              <a:buNone/>
            </a:pPr>
            <a:r>
              <a:rPr lang="it" sz="1400"/>
              <a:t>Essa permette di separare le immagini e le labels del dataset in un </a:t>
            </a:r>
            <a:r>
              <a:rPr b="1" lang="it" sz="1400"/>
              <a:t>training set</a:t>
            </a:r>
            <a:r>
              <a:rPr lang="it" sz="1400"/>
              <a:t>, secondo il quale il modello verrà creato, e in un </a:t>
            </a:r>
            <a:r>
              <a:rPr b="1" lang="it" sz="1400"/>
              <a:t>testing set</a:t>
            </a:r>
            <a:r>
              <a:rPr lang="it" sz="1400"/>
              <a:t>, secondo il quale il modello verrà testato, producendo eventualmente delle </a:t>
            </a:r>
            <a:r>
              <a:rPr b="1" lang="it" sz="1400"/>
              <a:t>matrici di confusione</a:t>
            </a:r>
            <a:r>
              <a:rPr lang="it" sz="1400"/>
              <a:t> come risultato tangibile di quanto fatto.</a:t>
            </a:r>
            <a:endParaRPr sz="1400"/>
          </a:p>
        </p:txBody>
      </p:sp>
      <p:sp>
        <p:nvSpPr>
          <p:cNvPr id="330" name="Google Shape;330;p35"/>
          <p:cNvSpPr txBox="1"/>
          <p:nvPr>
            <p:ph idx="1" type="subTitle"/>
          </p:nvPr>
        </p:nvSpPr>
        <p:spPr>
          <a:xfrm>
            <a:off x="819150" y="1491525"/>
            <a:ext cx="5859900" cy="3936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it" sz="1800"/>
              <a:t>Data Partition</a:t>
            </a: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6"/>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sz="3200">
                <a:latin typeface="Impact"/>
                <a:ea typeface="Impact"/>
                <a:cs typeface="Impact"/>
                <a:sym typeface="Impact"/>
              </a:rPr>
              <a:t>Model Creation</a:t>
            </a:r>
            <a:endParaRPr sz="3200">
              <a:latin typeface="Impact"/>
              <a:ea typeface="Impact"/>
              <a:cs typeface="Impact"/>
              <a:sym typeface="Impact"/>
            </a:endParaRPr>
          </a:p>
        </p:txBody>
      </p:sp>
      <p:sp>
        <p:nvSpPr>
          <p:cNvPr id="336" name="Google Shape;336;p36"/>
          <p:cNvSpPr txBox="1"/>
          <p:nvPr>
            <p:ph idx="2" type="body"/>
          </p:nvPr>
        </p:nvSpPr>
        <p:spPr>
          <a:xfrm>
            <a:off x="819150" y="2280900"/>
            <a:ext cx="6077100" cy="2110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it" sz="1400"/>
              <a:t>Il modello creato secondo la </a:t>
            </a:r>
            <a:r>
              <a:rPr lang="it" sz="1400" u="sng"/>
              <a:t>classificazione KNN</a:t>
            </a:r>
            <a:r>
              <a:rPr lang="it" sz="1400"/>
              <a:t>, ovvero “k-nearest neighbor”, è un modello che si basa sul </a:t>
            </a:r>
            <a:r>
              <a:rPr b="1" lang="it" sz="1400"/>
              <a:t>riconoscimento di gruppi</a:t>
            </a:r>
            <a:r>
              <a:rPr lang="it" sz="1400"/>
              <a:t> o clusters; un punto non classificato allora viene assegnato al gruppo in cui il suo nearest neighbor appartiene.</a:t>
            </a:r>
            <a:endParaRPr sz="1400"/>
          </a:p>
          <a:p>
            <a:pPr indent="0" lvl="0" marL="0" rtl="0" algn="l">
              <a:lnSpc>
                <a:spcPct val="105000"/>
              </a:lnSpc>
              <a:spcBef>
                <a:spcPts val="1200"/>
              </a:spcBef>
              <a:spcAft>
                <a:spcPts val="1200"/>
              </a:spcAft>
              <a:buNone/>
            </a:pPr>
            <a:r>
              <a:rPr lang="it" sz="1400"/>
              <a:t>La sua “vicinanza” viene calcolata specificando il metodo di </a:t>
            </a:r>
            <a:r>
              <a:rPr b="1" lang="it" sz="1400"/>
              <a:t>calcolo della distanza</a:t>
            </a:r>
            <a:r>
              <a:rPr lang="it" sz="1400"/>
              <a:t> tra i due. La </a:t>
            </a:r>
            <a:r>
              <a:rPr lang="it" sz="1400" u="sng"/>
              <a:t>distanza di Mahalanobis</a:t>
            </a:r>
            <a:r>
              <a:rPr lang="it" sz="1400"/>
              <a:t>, che si basa sul calcolo della matrice di covarianza definitivamente positiva, è stata scelta per il progetto in quanto quella che </a:t>
            </a:r>
            <a:r>
              <a:rPr lang="it" sz="1400"/>
              <a:t>produce</a:t>
            </a:r>
            <a:r>
              <a:rPr lang="it" sz="1400"/>
              <a:t> risultati migliori (rispetto per esempio a quella Euclidea).</a:t>
            </a:r>
            <a:endParaRPr sz="1400"/>
          </a:p>
        </p:txBody>
      </p:sp>
      <p:sp>
        <p:nvSpPr>
          <p:cNvPr id="337" name="Google Shape;337;p36"/>
          <p:cNvSpPr txBox="1"/>
          <p:nvPr>
            <p:ph idx="1" type="subTitle"/>
          </p:nvPr>
        </p:nvSpPr>
        <p:spPr>
          <a:xfrm>
            <a:off x="819150" y="1491525"/>
            <a:ext cx="5859900" cy="3936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it" sz="1800"/>
              <a:t>KNN-Mahalanobis</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7"/>
          <p:cNvSpPr txBox="1"/>
          <p:nvPr/>
        </p:nvSpPr>
        <p:spPr>
          <a:xfrm>
            <a:off x="788550" y="4512100"/>
            <a:ext cx="75672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100"/>
              <a:t>fitcknn(features, labels, </a:t>
            </a:r>
            <a:r>
              <a:rPr lang="it" sz="1100">
                <a:solidFill>
                  <a:srgbClr val="A709F5"/>
                </a:solidFill>
              </a:rPr>
              <a:t>'NumNeighbors'</a:t>
            </a:r>
            <a:r>
              <a:rPr lang="it" sz="1100"/>
              <a:t>, 5, </a:t>
            </a:r>
            <a:r>
              <a:rPr lang="it" sz="1100">
                <a:solidFill>
                  <a:srgbClr val="A709F5"/>
                </a:solidFill>
              </a:rPr>
              <a:t>'Distance'</a:t>
            </a:r>
            <a:r>
              <a:rPr lang="it" sz="1100"/>
              <a:t>, </a:t>
            </a:r>
            <a:r>
              <a:rPr lang="it" sz="1100">
                <a:solidFill>
                  <a:srgbClr val="A709F5"/>
                </a:solidFill>
              </a:rPr>
              <a:t>'mahalanobis'</a:t>
            </a:r>
            <a:r>
              <a:rPr lang="it" sz="1100"/>
              <a:t>);</a:t>
            </a:r>
            <a:endParaRPr sz="1100"/>
          </a:p>
          <a:p>
            <a:pPr indent="0" lvl="0" marL="0" rtl="0" algn="ctr">
              <a:spcBef>
                <a:spcPts val="0"/>
              </a:spcBef>
              <a:spcAft>
                <a:spcPts val="0"/>
              </a:spcAft>
              <a:buNone/>
            </a:pPr>
            <a:r>
              <a:t/>
            </a:r>
            <a:endParaRPr>
              <a:latin typeface="Calibri"/>
              <a:ea typeface="Calibri"/>
              <a:cs typeface="Calibri"/>
              <a:sym typeface="Calibri"/>
            </a:endParaRPr>
          </a:p>
        </p:txBody>
      </p:sp>
      <p:pic>
        <p:nvPicPr>
          <p:cNvPr id="343" name="Google Shape;343;p37"/>
          <p:cNvPicPr preferRelativeResize="0"/>
          <p:nvPr/>
        </p:nvPicPr>
        <p:blipFill>
          <a:blip r:embed="rId3">
            <a:alphaModFix/>
          </a:blip>
          <a:stretch>
            <a:fillRect/>
          </a:stretch>
        </p:blipFill>
        <p:spPr>
          <a:xfrm>
            <a:off x="647038" y="304800"/>
            <a:ext cx="7849923" cy="4207300"/>
          </a:xfrm>
          <a:prstGeom prst="rect">
            <a:avLst/>
          </a:prstGeom>
          <a:noFill/>
          <a:ln>
            <a:noFill/>
          </a:ln>
        </p:spPr>
      </p:pic>
    </p:spTree>
  </p:cSld>
  <p:clrMapOvr>
    <a:masterClrMapping/>
  </p:clrMapOvr>
  <p:transition spd="slow">
    <p:push dir="r"/>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8"/>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sz="3200">
                <a:latin typeface="Impact"/>
                <a:ea typeface="Impact"/>
                <a:cs typeface="Impact"/>
                <a:sym typeface="Impact"/>
              </a:rPr>
              <a:t>Model Creation</a:t>
            </a:r>
            <a:endParaRPr sz="3200">
              <a:latin typeface="Impact"/>
              <a:ea typeface="Impact"/>
              <a:cs typeface="Impact"/>
              <a:sym typeface="Impact"/>
            </a:endParaRPr>
          </a:p>
        </p:txBody>
      </p:sp>
      <p:sp>
        <p:nvSpPr>
          <p:cNvPr id="349" name="Google Shape;349;p38"/>
          <p:cNvSpPr txBox="1"/>
          <p:nvPr>
            <p:ph idx="2" type="body"/>
          </p:nvPr>
        </p:nvSpPr>
        <p:spPr>
          <a:xfrm>
            <a:off x="819150" y="2280900"/>
            <a:ext cx="6077100" cy="2110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it" sz="1400"/>
              <a:t>Il modello creato secondo </a:t>
            </a:r>
            <a:r>
              <a:rPr lang="it" sz="1400" u="sng"/>
              <a:t>albero binario di decisione</a:t>
            </a:r>
            <a:r>
              <a:rPr lang="it" sz="1400"/>
              <a:t> si basa invece sul </a:t>
            </a:r>
            <a:r>
              <a:rPr b="1" lang="it" sz="1400"/>
              <a:t>percorrimento dell’intero albero</a:t>
            </a:r>
            <a:r>
              <a:rPr lang="it" sz="1400"/>
              <a:t> creato partendo dalla radice (ovvero dall’inizio) fino ad un nodo foglia che contiene la predizione.</a:t>
            </a:r>
            <a:endParaRPr sz="1400"/>
          </a:p>
          <a:p>
            <a:pPr indent="0" lvl="0" marL="0" rtl="0" algn="l">
              <a:lnSpc>
                <a:spcPct val="105000"/>
              </a:lnSpc>
              <a:spcBef>
                <a:spcPts val="1200"/>
              </a:spcBef>
              <a:spcAft>
                <a:spcPts val="1200"/>
              </a:spcAft>
              <a:buNone/>
            </a:pPr>
            <a:r>
              <a:rPr lang="it" sz="1400"/>
              <a:t>Questo scorrimento avviene </a:t>
            </a:r>
            <a:r>
              <a:rPr b="1" lang="it" sz="1400"/>
              <a:t>confrontando</a:t>
            </a:r>
            <a:r>
              <a:rPr lang="it" sz="1400"/>
              <a:t> man mano </a:t>
            </a:r>
            <a:r>
              <a:rPr b="1" lang="it" sz="1400"/>
              <a:t>i valori di due predittori</a:t>
            </a:r>
            <a:r>
              <a:rPr lang="it" sz="1400"/>
              <a:t> alla volta, percorrendo quindi il ramo che risulta nel valore migliore per quella scelta decisionale. Diventa quindi chiaro il perché della creazione di questo specifico tipo di albero.</a:t>
            </a:r>
            <a:endParaRPr sz="1400"/>
          </a:p>
        </p:txBody>
      </p:sp>
      <p:sp>
        <p:nvSpPr>
          <p:cNvPr id="350" name="Google Shape;350;p38"/>
          <p:cNvSpPr txBox="1"/>
          <p:nvPr>
            <p:ph idx="1" type="subTitle"/>
          </p:nvPr>
        </p:nvSpPr>
        <p:spPr>
          <a:xfrm>
            <a:off x="819150" y="1491525"/>
            <a:ext cx="5859900" cy="3936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it" sz="1800"/>
              <a:t>Binary decision tree</a:t>
            </a: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9"/>
          <p:cNvSpPr txBox="1"/>
          <p:nvPr/>
        </p:nvSpPr>
        <p:spPr>
          <a:xfrm>
            <a:off x="808375" y="4512100"/>
            <a:ext cx="7527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latin typeface="Calibri"/>
                <a:ea typeface="Calibri"/>
                <a:cs typeface="Calibri"/>
                <a:sym typeface="Calibri"/>
              </a:rPr>
              <a:t>fitctree(features, labels);</a:t>
            </a:r>
            <a:endParaRPr>
              <a:latin typeface="Calibri"/>
              <a:ea typeface="Calibri"/>
              <a:cs typeface="Calibri"/>
              <a:sym typeface="Calibri"/>
            </a:endParaRPr>
          </a:p>
        </p:txBody>
      </p:sp>
      <p:pic>
        <p:nvPicPr>
          <p:cNvPr id="356" name="Google Shape;356;p39"/>
          <p:cNvPicPr preferRelativeResize="0"/>
          <p:nvPr/>
        </p:nvPicPr>
        <p:blipFill>
          <a:blip r:embed="rId3">
            <a:alphaModFix/>
          </a:blip>
          <a:stretch>
            <a:fillRect/>
          </a:stretch>
        </p:blipFill>
        <p:spPr>
          <a:xfrm>
            <a:off x="645213" y="337200"/>
            <a:ext cx="7853626" cy="4207300"/>
          </a:xfrm>
          <a:prstGeom prst="rect">
            <a:avLst/>
          </a:prstGeom>
          <a:noFill/>
          <a:ln>
            <a:noFill/>
          </a:ln>
        </p:spPr>
      </p:pic>
    </p:spTree>
  </p:cSld>
  <p:clrMapOvr>
    <a:masterClrMapping/>
  </p:clrMapOvr>
  <p:transition spd="slow">
    <p:push dir="r"/>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0"/>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sz="3200">
                <a:latin typeface="Impact"/>
                <a:ea typeface="Impact"/>
                <a:cs typeface="Impact"/>
                <a:sym typeface="Impact"/>
              </a:rPr>
              <a:t>Object Recognition</a:t>
            </a:r>
            <a:endParaRPr sz="3200">
              <a:latin typeface="Impact"/>
              <a:ea typeface="Impact"/>
              <a:cs typeface="Impact"/>
              <a:sym typeface="Impact"/>
            </a:endParaRPr>
          </a:p>
        </p:txBody>
      </p:sp>
      <p:sp>
        <p:nvSpPr>
          <p:cNvPr id="362" name="Google Shape;362;p40"/>
          <p:cNvSpPr txBox="1"/>
          <p:nvPr>
            <p:ph idx="2" type="body"/>
          </p:nvPr>
        </p:nvSpPr>
        <p:spPr>
          <a:xfrm>
            <a:off x="819150" y="2280900"/>
            <a:ext cx="6077100" cy="2110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it" sz="1400"/>
              <a:t>Costruito il modello, quello che rimane è effettuare delle </a:t>
            </a:r>
            <a:r>
              <a:rPr lang="it" sz="1400" u="sng"/>
              <a:t>predizioni su immagini di testing</a:t>
            </a:r>
            <a:r>
              <a:rPr lang="it" sz="1400"/>
              <a:t>, ovvero immagini che simulano un ipotetico input di un utilizzatore dell’applicazione: esse conterranno diversi attrezzi. La segmentazione e l’estrazione delle features per ciascuna delle componenti connesse riconosciute permette allora di fare una </a:t>
            </a:r>
            <a:r>
              <a:rPr b="1" lang="it" sz="1400"/>
              <a:t>supposizione sulla base del modello</a:t>
            </a:r>
            <a:r>
              <a:rPr lang="it" sz="1400"/>
              <a:t> di quale strumento essa rappresenti.</a:t>
            </a:r>
            <a:endParaRPr sz="1400"/>
          </a:p>
          <a:p>
            <a:pPr indent="0" lvl="0" marL="0" rtl="0" algn="l">
              <a:lnSpc>
                <a:spcPct val="105000"/>
              </a:lnSpc>
              <a:spcBef>
                <a:spcPts val="1200"/>
              </a:spcBef>
              <a:spcAft>
                <a:spcPts val="1200"/>
              </a:spcAft>
              <a:buNone/>
            </a:pPr>
            <a:r>
              <a:rPr lang="it" sz="1400"/>
              <a:t>La predizione fornisce quindi una </a:t>
            </a:r>
            <a:r>
              <a:rPr b="1" lang="it" sz="1400"/>
              <a:t>label di ipotesi</a:t>
            </a:r>
            <a:r>
              <a:rPr lang="it" sz="1400"/>
              <a:t> e uno </a:t>
            </a:r>
            <a:r>
              <a:rPr b="1" lang="it" sz="1400"/>
              <a:t>score di precisione</a:t>
            </a:r>
            <a:r>
              <a:rPr lang="it" sz="1400"/>
              <a:t> su tale ipotesi; questo rappresenta l’output del progetto.</a:t>
            </a:r>
            <a:endParaRPr sz="1400"/>
          </a:p>
        </p:txBody>
      </p:sp>
      <p:sp>
        <p:nvSpPr>
          <p:cNvPr id="363" name="Google Shape;363;p40"/>
          <p:cNvSpPr txBox="1"/>
          <p:nvPr>
            <p:ph idx="1" type="subTitle"/>
          </p:nvPr>
        </p:nvSpPr>
        <p:spPr>
          <a:xfrm>
            <a:off x="819150" y="1491525"/>
            <a:ext cx="5859900" cy="3936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it" sz="1800"/>
              <a:t>Model Prediction</a:t>
            </a: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1"/>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sz="3200">
                <a:latin typeface="Impact"/>
                <a:ea typeface="Impact"/>
                <a:cs typeface="Impact"/>
                <a:sym typeface="Impact"/>
              </a:rPr>
              <a:t>Object Recognition</a:t>
            </a:r>
            <a:endParaRPr sz="3200">
              <a:latin typeface="Impact"/>
              <a:ea typeface="Impact"/>
              <a:cs typeface="Impact"/>
              <a:sym typeface="Impact"/>
            </a:endParaRPr>
          </a:p>
        </p:txBody>
      </p:sp>
      <p:sp>
        <p:nvSpPr>
          <p:cNvPr id="369" name="Google Shape;369;p41"/>
          <p:cNvSpPr txBox="1"/>
          <p:nvPr>
            <p:ph idx="2" type="body"/>
          </p:nvPr>
        </p:nvSpPr>
        <p:spPr>
          <a:xfrm>
            <a:off x="819150" y="2280900"/>
            <a:ext cx="6077100" cy="2110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it" sz="1400"/>
              <a:t>Per migliorare la facilità di </a:t>
            </a:r>
            <a:r>
              <a:rPr lang="it" sz="1400" u="sng"/>
              <a:t>visualizzazione dell’output</a:t>
            </a:r>
            <a:r>
              <a:rPr lang="it" sz="1400"/>
              <a:t>, si costruisce sull’immagine originale, attorno ad ogni attrezzo riconosciuto, una </a:t>
            </a:r>
            <a:r>
              <a:rPr b="1" lang="it" sz="1400"/>
              <a:t>cornice</a:t>
            </a:r>
            <a:r>
              <a:rPr lang="it" sz="1400"/>
              <a:t> (che diventa verde quando la predizione è corretta o rossa altrimenti) con la sua </a:t>
            </a:r>
            <a:r>
              <a:rPr b="1" lang="it" sz="1400"/>
              <a:t>label</a:t>
            </a:r>
            <a:r>
              <a:rPr lang="it" sz="1400"/>
              <a:t> e la </a:t>
            </a:r>
            <a:r>
              <a:rPr b="1" lang="it" sz="1400"/>
              <a:t>percentuale di accuratezza</a:t>
            </a:r>
            <a:r>
              <a:rPr lang="it" sz="1400"/>
              <a:t> del modello nella predizione effettuata.</a:t>
            </a:r>
            <a:endParaRPr sz="1400"/>
          </a:p>
          <a:p>
            <a:pPr indent="0" lvl="0" marL="0" rtl="0" algn="l">
              <a:lnSpc>
                <a:spcPct val="105000"/>
              </a:lnSpc>
              <a:spcBef>
                <a:spcPts val="1200"/>
              </a:spcBef>
              <a:spcAft>
                <a:spcPts val="1200"/>
              </a:spcAft>
              <a:buNone/>
            </a:pPr>
            <a:r>
              <a:rPr lang="it" sz="1400"/>
              <a:t>Oggetti sconosciuti, labellati come “</a:t>
            </a:r>
            <a:r>
              <a:rPr b="1" lang="it" sz="1400"/>
              <a:t>Unknown</a:t>
            </a:r>
            <a:r>
              <a:rPr lang="it" sz="1400"/>
              <a:t>”, sono rivelati tramite l’analisi dello score, che non può scendere sotto il </a:t>
            </a:r>
            <a:r>
              <a:rPr i="1" lang="it" sz="1400"/>
              <a:t>20%</a:t>
            </a:r>
            <a:r>
              <a:rPr lang="it" sz="1400"/>
              <a:t> o essere troppo diverso dai due migliori score singolarmente attribuiti ad ogni classe di attrezzo.</a:t>
            </a:r>
            <a:endParaRPr sz="1400"/>
          </a:p>
        </p:txBody>
      </p:sp>
      <p:sp>
        <p:nvSpPr>
          <p:cNvPr id="370" name="Google Shape;370;p41"/>
          <p:cNvSpPr txBox="1"/>
          <p:nvPr>
            <p:ph idx="1" type="subTitle"/>
          </p:nvPr>
        </p:nvSpPr>
        <p:spPr>
          <a:xfrm>
            <a:off x="819150" y="1491525"/>
            <a:ext cx="5859900" cy="3936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it" sz="1800"/>
              <a:t>Visual Formatting</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5"/>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sz="3200">
                <a:latin typeface="Impact"/>
                <a:ea typeface="Impact"/>
                <a:cs typeface="Impact"/>
                <a:sym typeface="Impact"/>
              </a:rPr>
              <a:t>Scopo del progetto</a:t>
            </a:r>
            <a:endParaRPr sz="3200">
              <a:latin typeface="Impact"/>
              <a:ea typeface="Impact"/>
              <a:cs typeface="Impact"/>
              <a:sym typeface="Impact"/>
            </a:endParaRPr>
          </a:p>
        </p:txBody>
      </p:sp>
      <p:sp>
        <p:nvSpPr>
          <p:cNvPr id="142" name="Google Shape;142;p15"/>
          <p:cNvSpPr txBox="1"/>
          <p:nvPr>
            <p:ph idx="2" type="body"/>
          </p:nvPr>
        </p:nvSpPr>
        <p:spPr>
          <a:xfrm>
            <a:off x="819150" y="2298550"/>
            <a:ext cx="6077100" cy="17106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it" sz="1400"/>
              <a:t>Inoltre, in merito allo </a:t>
            </a:r>
            <a:r>
              <a:rPr lang="it" sz="1400" u="sng"/>
              <a:t>sfondo</a:t>
            </a:r>
            <a:r>
              <a:rPr lang="it" sz="1400"/>
              <a:t> per il training set, si considera che:</a:t>
            </a:r>
            <a:endParaRPr sz="1400"/>
          </a:p>
          <a:p>
            <a:pPr indent="-317500" lvl="0" marL="457200" rtl="0" algn="l">
              <a:lnSpc>
                <a:spcPct val="105000"/>
              </a:lnSpc>
              <a:spcBef>
                <a:spcPts val="1200"/>
              </a:spcBef>
              <a:spcAft>
                <a:spcPts val="0"/>
              </a:spcAft>
              <a:buSzPts val="1400"/>
              <a:buChar char="●"/>
            </a:pPr>
            <a:r>
              <a:rPr lang="it" sz="1400"/>
              <a:t>Lo sfondo occupa </a:t>
            </a:r>
            <a:r>
              <a:rPr b="1" lang="it" sz="1400"/>
              <a:t>almeno il 50%</a:t>
            </a:r>
            <a:r>
              <a:rPr lang="it" sz="1400"/>
              <a:t> dell’immagine. La segmentazione tramite istogramma ha bisogno di una gran parte di sfondo per funzionare</a:t>
            </a:r>
            <a:endParaRPr sz="1400"/>
          </a:p>
          <a:p>
            <a:pPr indent="-317500" lvl="0" marL="457200" rtl="0" algn="l">
              <a:lnSpc>
                <a:spcPct val="105000"/>
              </a:lnSpc>
              <a:spcBef>
                <a:spcPts val="0"/>
              </a:spcBef>
              <a:spcAft>
                <a:spcPts val="0"/>
              </a:spcAft>
              <a:buSzPts val="1400"/>
              <a:buChar char="●"/>
            </a:pPr>
            <a:r>
              <a:rPr lang="it" sz="1400"/>
              <a:t>Lo sfondo ha un </a:t>
            </a:r>
            <a:r>
              <a:rPr b="1" lang="it" sz="1400"/>
              <a:t>colore</a:t>
            </a:r>
            <a:r>
              <a:rPr lang="it" sz="1400"/>
              <a:t> il più possibile </a:t>
            </a:r>
            <a:r>
              <a:rPr b="1" lang="it" sz="1400"/>
              <a:t>uniforme</a:t>
            </a:r>
            <a:r>
              <a:rPr lang="it" sz="1400"/>
              <a:t>, che non sia bianco o nero. La segmentazione in generale non presenta correttamente gli attrezzi altrimenti</a:t>
            </a:r>
            <a:endParaRPr sz="1400"/>
          </a:p>
        </p:txBody>
      </p:sp>
      <p:sp>
        <p:nvSpPr>
          <p:cNvPr id="143" name="Google Shape;143;p15"/>
          <p:cNvSpPr txBox="1"/>
          <p:nvPr>
            <p:ph idx="1" type="subTitle"/>
          </p:nvPr>
        </p:nvSpPr>
        <p:spPr>
          <a:xfrm>
            <a:off x="819150" y="1491525"/>
            <a:ext cx="5859900" cy="3936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it" sz="1800"/>
              <a:t>Scelta delle specifiche, dei requisiti e delle assunzioni</a:t>
            </a: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2"/>
          <p:cNvSpPr txBox="1"/>
          <p:nvPr/>
        </p:nvSpPr>
        <p:spPr>
          <a:xfrm>
            <a:off x="1735525" y="4512100"/>
            <a:ext cx="567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latin typeface="Calibri"/>
                <a:ea typeface="Calibri"/>
                <a:cs typeface="Calibri"/>
                <a:sym typeface="Calibri"/>
              </a:rPr>
              <a:t>Tutti gli oggetti trovati correttamente</a:t>
            </a:r>
            <a:endParaRPr>
              <a:latin typeface="Calibri"/>
              <a:ea typeface="Calibri"/>
              <a:cs typeface="Calibri"/>
              <a:sym typeface="Calibri"/>
            </a:endParaRPr>
          </a:p>
        </p:txBody>
      </p:sp>
      <p:pic>
        <p:nvPicPr>
          <p:cNvPr id="376" name="Google Shape;376;p42"/>
          <p:cNvPicPr preferRelativeResize="0"/>
          <p:nvPr/>
        </p:nvPicPr>
        <p:blipFill>
          <a:blip r:embed="rId3">
            <a:alphaModFix/>
          </a:blip>
          <a:stretch>
            <a:fillRect/>
          </a:stretch>
        </p:blipFill>
        <p:spPr>
          <a:xfrm>
            <a:off x="1758963" y="304800"/>
            <a:ext cx="5626200" cy="4207200"/>
          </a:xfrm>
          <a:prstGeom prst="roundRect">
            <a:avLst>
              <a:gd fmla="val 16667" name="adj"/>
            </a:avLst>
          </a:prstGeom>
          <a:noFill/>
          <a:ln>
            <a:noFill/>
          </a:ln>
        </p:spPr>
      </p:pic>
    </p:spTree>
  </p:cSld>
  <p:clrMapOvr>
    <a:masterClrMapping/>
  </p:clrMapOvr>
  <p:transition spd="slow">
    <p:push dir="r"/>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3"/>
          <p:cNvSpPr txBox="1"/>
          <p:nvPr/>
        </p:nvSpPr>
        <p:spPr>
          <a:xfrm>
            <a:off x="1282950" y="4512100"/>
            <a:ext cx="657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latin typeface="Calibri"/>
                <a:ea typeface="Calibri"/>
                <a:cs typeface="Calibri"/>
                <a:sym typeface="Calibri"/>
              </a:rPr>
              <a:t>In questa circostanza delle forbici vengono classificate come pinze</a:t>
            </a:r>
            <a:endParaRPr>
              <a:latin typeface="Calibri"/>
              <a:ea typeface="Calibri"/>
              <a:cs typeface="Calibri"/>
              <a:sym typeface="Calibri"/>
            </a:endParaRPr>
          </a:p>
        </p:txBody>
      </p:sp>
      <p:pic>
        <p:nvPicPr>
          <p:cNvPr id="382" name="Google Shape;382;p43"/>
          <p:cNvPicPr preferRelativeResize="0"/>
          <p:nvPr/>
        </p:nvPicPr>
        <p:blipFill>
          <a:blip r:embed="rId3">
            <a:alphaModFix/>
          </a:blip>
          <a:stretch>
            <a:fillRect/>
          </a:stretch>
        </p:blipFill>
        <p:spPr>
          <a:xfrm>
            <a:off x="1385863" y="304800"/>
            <a:ext cx="6372300" cy="4207200"/>
          </a:xfrm>
          <a:prstGeom prst="roundRect">
            <a:avLst>
              <a:gd fmla="val 16667" name="adj"/>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p44"/>
          <p:cNvPicPr preferRelativeResize="0"/>
          <p:nvPr/>
        </p:nvPicPr>
        <p:blipFill>
          <a:blip r:embed="rId3">
            <a:alphaModFix/>
          </a:blip>
          <a:stretch>
            <a:fillRect/>
          </a:stretch>
        </p:blipFill>
        <p:spPr>
          <a:xfrm>
            <a:off x="2944700" y="274050"/>
            <a:ext cx="3254700" cy="4145700"/>
          </a:xfrm>
          <a:prstGeom prst="roundRect">
            <a:avLst>
              <a:gd fmla="val 16667" name="adj"/>
            </a:avLst>
          </a:prstGeom>
          <a:noFill/>
          <a:ln>
            <a:noFill/>
          </a:ln>
        </p:spPr>
      </p:pic>
      <p:sp>
        <p:nvSpPr>
          <p:cNvPr id="388" name="Google Shape;388;p44"/>
          <p:cNvSpPr txBox="1"/>
          <p:nvPr/>
        </p:nvSpPr>
        <p:spPr>
          <a:xfrm>
            <a:off x="4056150" y="4473625"/>
            <a:ext cx="103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Calibri"/>
                <a:ea typeface="Calibri"/>
                <a:cs typeface="Calibri"/>
                <a:sym typeface="Calibri"/>
              </a:rPr>
              <a:t>Piastrelle</a:t>
            </a:r>
            <a:endParaRPr>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5"/>
          <p:cNvSpPr txBox="1"/>
          <p:nvPr>
            <p:ph idx="1" type="body"/>
          </p:nvPr>
        </p:nvSpPr>
        <p:spPr>
          <a:xfrm>
            <a:off x="4281750" y="4404325"/>
            <a:ext cx="580500" cy="356700"/>
          </a:xfrm>
          <a:prstGeom prst="rect">
            <a:avLst/>
          </a:prstGeom>
        </p:spPr>
        <p:txBody>
          <a:bodyPr anchorCtr="0" anchor="b" bIns="91425" lIns="91425" spcFirstLastPara="1" rIns="91425" wrap="square" tIns="91425">
            <a:normAutofit fontScale="92500" lnSpcReduction="10000"/>
          </a:bodyPr>
          <a:lstStyle/>
          <a:p>
            <a:pPr indent="0" lvl="0" marL="0" rtl="0" algn="l">
              <a:spcBef>
                <a:spcPts val="0"/>
              </a:spcBef>
              <a:spcAft>
                <a:spcPts val="0"/>
              </a:spcAft>
              <a:buNone/>
            </a:pPr>
            <a:r>
              <a:rPr lang="it"/>
              <a:t>Legno</a:t>
            </a:r>
            <a:endParaRPr/>
          </a:p>
        </p:txBody>
      </p:sp>
      <p:pic>
        <p:nvPicPr>
          <p:cNvPr id="394" name="Google Shape;394;p45"/>
          <p:cNvPicPr preferRelativeResize="0"/>
          <p:nvPr/>
        </p:nvPicPr>
        <p:blipFill>
          <a:blip r:embed="rId3">
            <a:alphaModFix/>
          </a:blip>
          <a:stretch>
            <a:fillRect/>
          </a:stretch>
        </p:blipFill>
        <p:spPr>
          <a:xfrm>
            <a:off x="481100" y="452675"/>
            <a:ext cx="8181900" cy="3858600"/>
          </a:xfrm>
          <a:prstGeom prst="roundRect">
            <a:avLst>
              <a:gd fmla="val 16667" name="adj"/>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6"/>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sz="3200">
                <a:latin typeface="Impact"/>
                <a:ea typeface="Impact"/>
                <a:cs typeface="Impact"/>
                <a:sym typeface="Impact"/>
              </a:rPr>
              <a:t>Risultati del progetto</a:t>
            </a:r>
            <a:endParaRPr sz="3200">
              <a:latin typeface="Impact"/>
              <a:ea typeface="Impact"/>
              <a:cs typeface="Impact"/>
              <a:sym typeface="Impact"/>
            </a:endParaRPr>
          </a:p>
        </p:txBody>
      </p:sp>
      <p:sp>
        <p:nvSpPr>
          <p:cNvPr id="400" name="Google Shape;400;p46"/>
          <p:cNvSpPr txBox="1"/>
          <p:nvPr>
            <p:ph idx="2" type="body"/>
          </p:nvPr>
        </p:nvSpPr>
        <p:spPr>
          <a:xfrm>
            <a:off x="819150" y="2280900"/>
            <a:ext cx="6077100" cy="2110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it" sz="1400"/>
              <a:t>Il progetto presenta degli </a:t>
            </a:r>
            <a:r>
              <a:rPr lang="it" sz="1400" u="sng"/>
              <a:t>ottimi risultati</a:t>
            </a:r>
            <a:r>
              <a:rPr lang="it" sz="1400"/>
              <a:t>, avendo una percentuale di correttezza su 6 immagini di testing del 91.7%.</a:t>
            </a:r>
            <a:endParaRPr sz="1400"/>
          </a:p>
          <a:p>
            <a:pPr indent="0" lvl="0" marL="0" rtl="0" algn="l">
              <a:lnSpc>
                <a:spcPct val="105000"/>
              </a:lnSpc>
              <a:spcBef>
                <a:spcPts val="1200"/>
              </a:spcBef>
              <a:spcAft>
                <a:spcPts val="0"/>
              </a:spcAft>
              <a:buNone/>
            </a:pPr>
            <a:r>
              <a:rPr lang="it" sz="1400"/>
              <a:t>I </a:t>
            </a:r>
            <a:r>
              <a:rPr b="1" lang="it" sz="1400"/>
              <a:t>problemi principali</a:t>
            </a:r>
            <a:r>
              <a:rPr lang="it" sz="1400"/>
              <a:t> sono causati tra la categoria delle forbici e pinze, che vengono spesso confuse tra loro</a:t>
            </a:r>
            <a:endParaRPr sz="1400"/>
          </a:p>
          <a:p>
            <a:pPr indent="0" lvl="0" marL="0" rtl="0" algn="l">
              <a:lnSpc>
                <a:spcPct val="105000"/>
              </a:lnSpc>
              <a:spcBef>
                <a:spcPts val="1200"/>
              </a:spcBef>
              <a:spcAft>
                <a:spcPts val="1200"/>
              </a:spcAft>
              <a:buNone/>
            </a:pPr>
            <a:r>
              <a:rPr lang="it" sz="1400"/>
              <a:t>Invece, l</a:t>
            </a:r>
            <a:r>
              <a:rPr lang="it" sz="1400"/>
              <a:t>a categoria delle chiavi a pappagallo</a:t>
            </a:r>
            <a:r>
              <a:rPr lang="it" sz="1400"/>
              <a:t> </a:t>
            </a:r>
            <a:r>
              <a:rPr lang="it" sz="1400"/>
              <a:t>è</a:t>
            </a:r>
            <a:r>
              <a:rPr lang="it" sz="1400"/>
              <a:t> quell</a:t>
            </a:r>
            <a:r>
              <a:rPr lang="it" sz="1400"/>
              <a:t>a</a:t>
            </a:r>
            <a:r>
              <a:rPr lang="it" sz="1400"/>
              <a:t> che produce i </a:t>
            </a:r>
            <a:r>
              <a:rPr b="1" lang="it" sz="1400"/>
              <a:t>risultati migliori</a:t>
            </a:r>
            <a:r>
              <a:rPr lang="it" sz="1400"/>
              <a:t>, nonostante i problemi che si sono incontrati durante la sua segmentazione.</a:t>
            </a:r>
            <a:endParaRPr sz="1400"/>
          </a:p>
        </p:txBody>
      </p:sp>
      <p:sp>
        <p:nvSpPr>
          <p:cNvPr id="401" name="Google Shape;401;p46"/>
          <p:cNvSpPr txBox="1"/>
          <p:nvPr>
            <p:ph idx="1" type="subTitle"/>
          </p:nvPr>
        </p:nvSpPr>
        <p:spPr>
          <a:xfrm>
            <a:off x="819150" y="1491525"/>
            <a:ext cx="5859900" cy="3936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it" sz="1800"/>
              <a:t>Valutazione dell’accuratezza</a:t>
            </a:r>
            <a:endParaRPr sz="18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7"/>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sz="3200">
                <a:latin typeface="Impact"/>
                <a:ea typeface="Impact"/>
                <a:cs typeface="Impact"/>
                <a:sym typeface="Impact"/>
              </a:rPr>
              <a:t>Risultati del progetto</a:t>
            </a:r>
            <a:endParaRPr sz="3200">
              <a:latin typeface="Impact"/>
              <a:ea typeface="Impact"/>
              <a:cs typeface="Impact"/>
              <a:sym typeface="Impact"/>
            </a:endParaRPr>
          </a:p>
        </p:txBody>
      </p:sp>
      <p:sp>
        <p:nvSpPr>
          <p:cNvPr id="407" name="Google Shape;407;p47"/>
          <p:cNvSpPr txBox="1"/>
          <p:nvPr>
            <p:ph idx="2" type="body"/>
          </p:nvPr>
        </p:nvSpPr>
        <p:spPr>
          <a:xfrm>
            <a:off x="819150" y="2280900"/>
            <a:ext cx="6077100" cy="2110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it" sz="1400"/>
              <a:t>Gli </a:t>
            </a:r>
            <a:r>
              <a:rPr lang="it" sz="1400" u="sng"/>
              <a:t>eventuali miglioramenti</a:t>
            </a:r>
            <a:r>
              <a:rPr lang="it" sz="1400"/>
              <a:t> del progetto sono due:</a:t>
            </a:r>
            <a:endParaRPr sz="1400"/>
          </a:p>
          <a:p>
            <a:pPr indent="-317500" lvl="0" marL="457200" rtl="0" algn="l">
              <a:lnSpc>
                <a:spcPct val="105000"/>
              </a:lnSpc>
              <a:spcBef>
                <a:spcPts val="1200"/>
              </a:spcBef>
              <a:spcAft>
                <a:spcPts val="0"/>
              </a:spcAft>
              <a:buSzPts val="1400"/>
              <a:buAutoNum type="arabicPeriod"/>
            </a:pPr>
            <a:r>
              <a:rPr b="1" lang="it" sz="1400"/>
              <a:t>Arricchimento sostanziale del dataset</a:t>
            </a:r>
            <a:r>
              <a:rPr lang="it" sz="1400"/>
              <a:t>, possibilmente con migliori modalità di acquisizione immagini. Si è optato per avere un dataset di circa 150 immagini e di non aggiungerne ulteriormente per mancanza di tipologie di attrezzi e per non violare l’uso del copyright scaricandole altrove</a:t>
            </a:r>
            <a:endParaRPr sz="1400"/>
          </a:p>
          <a:p>
            <a:pPr indent="-317500" lvl="0" marL="457200" rtl="0" algn="l">
              <a:lnSpc>
                <a:spcPct val="105000"/>
              </a:lnSpc>
              <a:spcBef>
                <a:spcPts val="0"/>
              </a:spcBef>
              <a:spcAft>
                <a:spcPts val="0"/>
              </a:spcAft>
              <a:buSzPts val="1400"/>
              <a:buAutoNum type="arabicPeriod"/>
            </a:pPr>
            <a:r>
              <a:rPr b="1" lang="it" sz="1400"/>
              <a:t>Segmentazione procedurale</a:t>
            </a:r>
            <a:r>
              <a:rPr lang="it" sz="1400"/>
              <a:t>, ovvero segmentare basandosi su altre segmentazioni per scegliere la migliore modalità di lavoro sulla specifica immagine. Troppo dispendiosa in termini di tempo e costo computazionale</a:t>
            </a:r>
            <a:endParaRPr sz="1400"/>
          </a:p>
        </p:txBody>
      </p:sp>
      <p:sp>
        <p:nvSpPr>
          <p:cNvPr id="408" name="Google Shape;408;p47"/>
          <p:cNvSpPr txBox="1"/>
          <p:nvPr>
            <p:ph idx="1" type="subTitle"/>
          </p:nvPr>
        </p:nvSpPr>
        <p:spPr>
          <a:xfrm>
            <a:off x="819150" y="1491525"/>
            <a:ext cx="5859900" cy="3936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it" sz="1800"/>
              <a:t>Possibili miglioramenti futuri</a:t>
            </a:r>
            <a:endParaRPr sz="18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8"/>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sz="3200">
                <a:latin typeface="Impact"/>
                <a:ea typeface="Impact"/>
                <a:cs typeface="Impact"/>
                <a:sym typeface="Impact"/>
              </a:rPr>
              <a:t>Autori del progetto</a:t>
            </a:r>
            <a:endParaRPr sz="3200">
              <a:latin typeface="Impact"/>
              <a:ea typeface="Impact"/>
              <a:cs typeface="Impact"/>
              <a:sym typeface="Impact"/>
            </a:endParaRPr>
          </a:p>
        </p:txBody>
      </p:sp>
      <p:sp>
        <p:nvSpPr>
          <p:cNvPr id="414" name="Google Shape;414;p48"/>
          <p:cNvSpPr txBox="1"/>
          <p:nvPr>
            <p:ph idx="2" type="body"/>
          </p:nvPr>
        </p:nvSpPr>
        <p:spPr>
          <a:xfrm>
            <a:off x="819150" y="2280900"/>
            <a:ext cx="6077100" cy="2110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it" sz="1400"/>
              <a:t>Il progetto è stato creato </a:t>
            </a:r>
            <a:r>
              <a:rPr lang="it" sz="1400" u="sng"/>
              <a:t>in maniera equa</a:t>
            </a:r>
            <a:r>
              <a:rPr lang="it" sz="1400"/>
              <a:t> (</a:t>
            </a:r>
            <a:r>
              <a:rPr i="1" lang="it" sz="1400"/>
              <a:t>50%</a:t>
            </a:r>
            <a:r>
              <a:rPr lang="it" sz="1400"/>
              <a:t>) dai due studenti di Elaborazione:</a:t>
            </a:r>
            <a:endParaRPr sz="1400"/>
          </a:p>
          <a:p>
            <a:pPr indent="-317500" lvl="0" marL="457200" rtl="0" algn="l">
              <a:lnSpc>
                <a:spcPct val="105000"/>
              </a:lnSpc>
              <a:spcBef>
                <a:spcPts val="1200"/>
              </a:spcBef>
              <a:spcAft>
                <a:spcPts val="0"/>
              </a:spcAft>
              <a:buSzPts val="1400"/>
              <a:buChar char="●"/>
            </a:pPr>
            <a:r>
              <a:rPr b="1" lang="it" sz="1400"/>
              <a:t>Creati Davide</a:t>
            </a:r>
            <a:r>
              <a:rPr lang="it" sz="1400"/>
              <a:t> [869274], che si è occupato della </a:t>
            </a:r>
            <a:r>
              <a:rPr i="1" lang="it" sz="1400"/>
              <a:t>Segmentation Hist</a:t>
            </a:r>
            <a:r>
              <a:rPr lang="it" sz="1400"/>
              <a:t>, della </a:t>
            </a:r>
            <a:r>
              <a:rPr i="1" lang="it" sz="1400"/>
              <a:t>Feature Extraction</a:t>
            </a:r>
            <a:r>
              <a:rPr lang="it" sz="1400"/>
              <a:t> e della </a:t>
            </a:r>
            <a:r>
              <a:rPr i="1" lang="it" sz="1400"/>
              <a:t>Model Creation</a:t>
            </a:r>
            <a:endParaRPr sz="1400"/>
          </a:p>
          <a:p>
            <a:pPr indent="-317500" lvl="0" marL="457200" rtl="0" algn="l">
              <a:lnSpc>
                <a:spcPct val="105000"/>
              </a:lnSpc>
              <a:spcBef>
                <a:spcPts val="0"/>
              </a:spcBef>
              <a:spcAft>
                <a:spcPts val="0"/>
              </a:spcAft>
              <a:buSzPts val="1400"/>
              <a:buChar char="●"/>
            </a:pPr>
            <a:r>
              <a:rPr b="1" lang="it" sz="1400"/>
              <a:t>Delli Fiori Andrea</a:t>
            </a:r>
            <a:r>
              <a:rPr lang="it" sz="1400"/>
              <a:t> [885915], che si è occupato della </a:t>
            </a:r>
            <a:r>
              <a:rPr i="1" lang="it" sz="1400"/>
              <a:t>Dataset Creation</a:t>
            </a:r>
            <a:r>
              <a:rPr lang="it" sz="1400"/>
              <a:t>, della </a:t>
            </a:r>
            <a:r>
              <a:rPr i="1" lang="it" sz="1400"/>
              <a:t>Segmentation</a:t>
            </a:r>
            <a:r>
              <a:rPr lang="it" sz="1400"/>
              <a:t> e della </a:t>
            </a:r>
            <a:r>
              <a:rPr i="1" lang="it" sz="1400"/>
              <a:t>Object Recognition</a:t>
            </a:r>
            <a:r>
              <a:rPr lang="it" sz="1400"/>
              <a:t>, oltre che alla creazione della presentazione</a:t>
            </a:r>
            <a:endParaRPr sz="1400"/>
          </a:p>
          <a:p>
            <a:pPr indent="0" lvl="0" marL="0" rtl="0" algn="l">
              <a:lnSpc>
                <a:spcPct val="105000"/>
              </a:lnSpc>
              <a:spcBef>
                <a:spcPts val="1200"/>
              </a:spcBef>
              <a:spcAft>
                <a:spcPts val="1200"/>
              </a:spcAft>
              <a:buNone/>
            </a:pPr>
            <a:r>
              <a:rPr lang="it" sz="1400"/>
              <a:t>Generale testing del codice è attribuibile ad entrambi i membri del progetto.</a:t>
            </a:r>
            <a:endParaRPr sz="1400"/>
          </a:p>
        </p:txBody>
      </p:sp>
      <p:sp>
        <p:nvSpPr>
          <p:cNvPr id="415" name="Google Shape;415;p48"/>
          <p:cNvSpPr txBox="1"/>
          <p:nvPr>
            <p:ph idx="1" type="subTitle"/>
          </p:nvPr>
        </p:nvSpPr>
        <p:spPr>
          <a:xfrm>
            <a:off x="819150" y="1491525"/>
            <a:ext cx="5859900" cy="3936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it" sz="1800"/>
              <a:t>Crediti e riconoscimenti</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6"/>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sz="3200">
                <a:latin typeface="Impact"/>
                <a:ea typeface="Impact"/>
                <a:cs typeface="Impact"/>
                <a:sym typeface="Impact"/>
              </a:rPr>
              <a:t>Scopo del progetto</a:t>
            </a:r>
            <a:endParaRPr sz="3200">
              <a:latin typeface="Impact"/>
              <a:ea typeface="Impact"/>
              <a:cs typeface="Impact"/>
              <a:sym typeface="Impact"/>
            </a:endParaRPr>
          </a:p>
        </p:txBody>
      </p:sp>
      <p:sp>
        <p:nvSpPr>
          <p:cNvPr id="149" name="Google Shape;149;p16"/>
          <p:cNvSpPr txBox="1"/>
          <p:nvPr>
            <p:ph idx="2" type="body"/>
          </p:nvPr>
        </p:nvSpPr>
        <p:spPr>
          <a:xfrm>
            <a:off x="819150" y="2298550"/>
            <a:ext cx="6077100" cy="17106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it" sz="1400"/>
              <a:t>Invece</a:t>
            </a:r>
            <a:r>
              <a:rPr lang="it" sz="1400"/>
              <a:t>, in merito agli </a:t>
            </a:r>
            <a:r>
              <a:rPr lang="it" sz="1400" u="sng"/>
              <a:t>attrezzi</a:t>
            </a:r>
            <a:r>
              <a:rPr lang="it"/>
              <a:t> </a:t>
            </a:r>
            <a:r>
              <a:rPr lang="it" sz="1400"/>
              <a:t>per il training set, si considera che:</a:t>
            </a:r>
            <a:endParaRPr sz="1400"/>
          </a:p>
          <a:p>
            <a:pPr indent="-317500" lvl="0" marL="457200" rtl="0" algn="l">
              <a:lnSpc>
                <a:spcPct val="105000"/>
              </a:lnSpc>
              <a:spcBef>
                <a:spcPts val="1200"/>
              </a:spcBef>
              <a:spcAft>
                <a:spcPts val="0"/>
              </a:spcAft>
              <a:buSzPts val="1400"/>
              <a:buChar char="●"/>
            </a:pPr>
            <a:r>
              <a:rPr lang="it" sz="1400"/>
              <a:t>Gli attrezzi non devono essere posizionati sui </a:t>
            </a:r>
            <a:r>
              <a:rPr b="1" lang="it" sz="1400"/>
              <a:t>bordi</a:t>
            </a:r>
            <a:r>
              <a:rPr lang="it" sz="1400"/>
              <a:t> dell’immagine. La segmentazione elimina le imperfezioni dovute all’illuminazione, spesso sul bordo</a:t>
            </a:r>
            <a:endParaRPr sz="1400"/>
          </a:p>
          <a:p>
            <a:pPr indent="-317500" lvl="0" marL="457200" rtl="0" algn="l">
              <a:lnSpc>
                <a:spcPct val="105000"/>
              </a:lnSpc>
              <a:spcBef>
                <a:spcPts val="0"/>
              </a:spcBef>
              <a:spcAft>
                <a:spcPts val="0"/>
              </a:spcAft>
              <a:buSzPts val="1400"/>
              <a:buChar char="●"/>
            </a:pPr>
            <a:r>
              <a:rPr lang="it" sz="1400"/>
              <a:t>Gli attrezzi di una stessa categoria presentano una </a:t>
            </a:r>
            <a:r>
              <a:rPr b="1" lang="it" sz="1400"/>
              <a:t>forma simile</a:t>
            </a:r>
            <a:r>
              <a:rPr lang="it" sz="1400"/>
              <a:t>. Non sarebbe possibile associare feature simili a forme troppo diverse</a:t>
            </a:r>
            <a:endParaRPr sz="1400"/>
          </a:p>
        </p:txBody>
      </p:sp>
      <p:sp>
        <p:nvSpPr>
          <p:cNvPr id="150" name="Google Shape;150;p16"/>
          <p:cNvSpPr txBox="1"/>
          <p:nvPr>
            <p:ph idx="1" type="subTitle"/>
          </p:nvPr>
        </p:nvSpPr>
        <p:spPr>
          <a:xfrm>
            <a:off x="819150" y="1491525"/>
            <a:ext cx="5859900" cy="3936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it" sz="1800"/>
              <a:t>Scelta delle specifiche, dei requisiti e delle assunzioni</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7"/>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sz="3200">
                <a:latin typeface="Impact"/>
                <a:ea typeface="Impact"/>
                <a:cs typeface="Impact"/>
                <a:sym typeface="Impact"/>
              </a:rPr>
              <a:t>Pipeline</a:t>
            </a:r>
            <a:r>
              <a:rPr lang="it" sz="3200">
                <a:latin typeface="Impact"/>
                <a:ea typeface="Impact"/>
                <a:cs typeface="Impact"/>
                <a:sym typeface="Impact"/>
              </a:rPr>
              <a:t> del progetto</a:t>
            </a:r>
            <a:endParaRPr sz="3200">
              <a:latin typeface="Impact"/>
              <a:ea typeface="Impact"/>
              <a:cs typeface="Impact"/>
              <a:sym typeface="Impact"/>
            </a:endParaRPr>
          </a:p>
        </p:txBody>
      </p:sp>
      <p:sp>
        <p:nvSpPr>
          <p:cNvPr id="156" name="Google Shape;156;p17"/>
          <p:cNvSpPr txBox="1"/>
          <p:nvPr>
            <p:ph idx="2" type="body"/>
          </p:nvPr>
        </p:nvSpPr>
        <p:spPr>
          <a:xfrm>
            <a:off x="819150" y="2280900"/>
            <a:ext cx="6077100" cy="23139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it" sz="1400"/>
              <a:t>Il tool recognition prevede una </a:t>
            </a:r>
            <a:r>
              <a:rPr lang="it" sz="1400" u="sng"/>
              <a:t>serie di operazioni</a:t>
            </a:r>
            <a:r>
              <a:rPr lang="it" sz="1400"/>
              <a:t> per arrivare al risultato finale.</a:t>
            </a:r>
            <a:endParaRPr sz="1400"/>
          </a:p>
          <a:p>
            <a:pPr indent="-317500" lvl="0" marL="457200" rtl="0" algn="l">
              <a:lnSpc>
                <a:spcPct val="105000"/>
              </a:lnSpc>
              <a:spcBef>
                <a:spcPts val="1200"/>
              </a:spcBef>
              <a:spcAft>
                <a:spcPts val="0"/>
              </a:spcAft>
              <a:buSzPts val="1400"/>
              <a:buAutoNum type="arabicPeriod"/>
            </a:pPr>
            <a:r>
              <a:rPr b="1" lang="it" sz="1400"/>
              <a:t>Dataset Creation</a:t>
            </a:r>
            <a:endParaRPr b="1" sz="1400"/>
          </a:p>
          <a:p>
            <a:pPr indent="-317500" lvl="0" marL="457200" rtl="0" algn="l">
              <a:lnSpc>
                <a:spcPct val="105000"/>
              </a:lnSpc>
              <a:spcBef>
                <a:spcPts val="0"/>
              </a:spcBef>
              <a:spcAft>
                <a:spcPts val="0"/>
              </a:spcAft>
              <a:buSzPts val="1400"/>
              <a:buAutoNum type="arabicPeriod"/>
            </a:pPr>
            <a:r>
              <a:rPr b="1" lang="it" sz="1400"/>
              <a:t>Segmentation</a:t>
            </a:r>
            <a:endParaRPr b="1" sz="1400"/>
          </a:p>
          <a:p>
            <a:pPr indent="-317500" lvl="1" marL="914400" rtl="0" algn="l">
              <a:lnSpc>
                <a:spcPct val="105000"/>
              </a:lnSpc>
              <a:spcBef>
                <a:spcPts val="0"/>
              </a:spcBef>
              <a:spcAft>
                <a:spcPts val="0"/>
              </a:spcAft>
              <a:buSzPts val="1400"/>
              <a:buAutoNum type="alphaLcPeriod"/>
            </a:pPr>
            <a:r>
              <a:rPr lang="it" sz="1400"/>
              <a:t>Preprocessing</a:t>
            </a:r>
            <a:endParaRPr sz="1400"/>
          </a:p>
          <a:p>
            <a:pPr indent="-317500" lvl="1" marL="914400" rtl="0" algn="l">
              <a:lnSpc>
                <a:spcPct val="105000"/>
              </a:lnSpc>
              <a:spcBef>
                <a:spcPts val="0"/>
              </a:spcBef>
              <a:spcAft>
                <a:spcPts val="0"/>
              </a:spcAft>
              <a:buSzPts val="1400"/>
              <a:buAutoNum type="alphaLcPeriod"/>
            </a:pPr>
            <a:r>
              <a:rPr lang="it" sz="1400"/>
              <a:t>Segmentation BW / Segmentation Hist</a:t>
            </a:r>
            <a:endParaRPr sz="1400"/>
          </a:p>
          <a:p>
            <a:pPr indent="-317500" lvl="1" marL="914400" rtl="0" algn="l">
              <a:lnSpc>
                <a:spcPct val="105000"/>
              </a:lnSpc>
              <a:spcBef>
                <a:spcPts val="0"/>
              </a:spcBef>
              <a:spcAft>
                <a:spcPts val="0"/>
              </a:spcAft>
              <a:buSzPts val="1400"/>
              <a:buAutoNum type="alphaLcPeriod"/>
            </a:pPr>
            <a:r>
              <a:rPr lang="it" sz="1400"/>
              <a:t>Labelling</a:t>
            </a:r>
            <a:endParaRPr sz="1400"/>
          </a:p>
          <a:p>
            <a:pPr indent="-317500" lvl="0" marL="457200" rtl="0" algn="l">
              <a:lnSpc>
                <a:spcPct val="105000"/>
              </a:lnSpc>
              <a:spcBef>
                <a:spcPts val="0"/>
              </a:spcBef>
              <a:spcAft>
                <a:spcPts val="0"/>
              </a:spcAft>
              <a:buSzPts val="1400"/>
              <a:buAutoNum type="arabicPeriod"/>
            </a:pPr>
            <a:r>
              <a:rPr b="1" lang="it" sz="1400"/>
              <a:t>Feature Extraction</a:t>
            </a:r>
            <a:endParaRPr b="1" sz="1400"/>
          </a:p>
          <a:p>
            <a:pPr indent="-317500" lvl="1" marL="914400" rtl="0" algn="l">
              <a:lnSpc>
                <a:spcPct val="105000"/>
              </a:lnSpc>
              <a:spcBef>
                <a:spcPts val="0"/>
              </a:spcBef>
              <a:spcAft>
                <a:spcPts val="0"/>
              </a:spcAft>
              <a:buSzPts val="1400"/>
              <a:buAutoNum type="alphaLcPeriod"/>
            </a:pPr>
            <a:r>
              <a:rPr lang="it" sz="1400"/>
              <a:t>Momenti di Hu</a:t>
            </a:r>
            <a:endParaRPr sz="1400"/>
          </a:p>
          <a:p>
            <a:pPr indent="-317500" lvl="1" marL="914400" rtl="0" algn="l">
              <a:lnSpc>
                <a:spcPct val="105000"/>
              </a:lnSpc>
              <a:spcBef>
                <a:spcPts val="0"/>
              </a:spcBef>
              <a:spcAft>
                <a:spcPts val="0"/>
              </a:spcAft>
              <a:buSzPts val="1400"/>
              <a:buAutoNum type="alphaLcPeriod"/>
            </a:pPr>
            <a:r>
              <a:rPr lang="it" sz="1400"/>
              <a:t>Proiezioni, centroide ed altre features</a:t>
            </a:r>
            <a:endParaRPr b="1" sz="1400"/>
          </a:p>
        </p:txBody>
      </p:sp>
      <p:sp>
        <p:nvSpPr>
          <p:cNvPr id="157" name="Google Shape;157;p17"/>
          <p:cNvSpPr txBox="1"/>
          <p:nvPr>
            <p:ph idx="1" type="subTitle"/>
          </p:nvPr>
        </p:nvSpPr>
        <p:spPr>
          <a:xfrm>
            <a:off x="819150" y="1491525"/>
            <a:ext cx="5859900" cy="3936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it" sz="1800"/>
              <a:t>Operazioni effettuate per arrivare al risultato</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8"/>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sz="3200">
                <a:latin typeface="Impact"/>
                <a:ea typeface="Impact"/>
                <a:cs typeface="Impact"/>
                <a:sym typeface="Impact"/>
              </a:rPr>
              <a:t>Pipeline del progetto</a:t>
            </a:r>
            <a:endParaRPr sz="3200">
              <a:latin typeface="Impact"/>
              <a:ea typeface="Impact"/>
              <a:cs typeface="Impact"/>
              <a:sym typeface="Impact"/>
            </a:endParaRPr>
          </a:p>
        </p:txBody>
      </p:sp>
      <p:sp>
        <p:nvSpPr>
          <p:cNvPr id="163" name="Google Shape;163;p18"/>
          <p:cNvSpPr txBox="1"/>
          <p:nvPr>
            <p:ph idx="2" type="body"/>
          </p:nvPr>
        </p:nvSpPr>
        <p:spPr>
          <a:xfrm>
            <a:off x="819150" y="2280900"/>
            <a:ext cx="6077100" cy="23139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it" sz="1400"/>
              <a:t>Il tool recognition prevede una </a:t>
            </a:r>
            <a:r>
              <a:rPr lang="it" sz="1400" u="sng"/>
              <a:t>serie di operazioni</a:t>
            </a:r>
            <a:r>
              <a:rPr lang="it" sz="1400"/>
              <a:t> per arrivare al risultato finale.</a:t>
            </a:r>
            <a:endParaRPr sz="1400"/>
          </a:p>
          <a:p>
            <a:pPr indent="-317500" lvl="0" marL="457200" rtl="0" algn="l">
              <a:lnSpc>
                <a:spcPct val="105000"/>
              </a:lnSpc>
              <a:spcBef>
                <a:spcPts val="1200"/>
              </a:spcBef>
              <a:spcAft>
                <a:spcPts val="0"/>
              </a:spcAft>
              <a:buSzPts val="1400"/>
              <a:buAutoNum type="arabicPeriod" startAt="4"/>
            </a:pPr>
            <a:r>
              <a:rPr b="1" lang="it" sz="1400"/>
              <a:t>Model Creation</a:t>
            </a:r>
            <a:endParaRPr b="1" sz="1400"/>
          </a:p>
          <a:p>
            <a:pPr indent="-317500" lvl="1" marL="914400" rtl="0" algn="l">
              <a:lnSpc>
                <a:spcPct val="105000"/>
              </a:lnSpc>
              <a:spcBef>
                <a:spcPts val="0"/>
              </a:spcBef>
              <a:spcAft>
                <a:spcPts val="0"/>
              </a:spcAft>
              <a:buSzPts val="1400"/>
              <a:buAutoNum type="alphaLcPeriod"/>
            </a:pPr>
            <a:r>
              <a:rPr lang="it" sz="1400"/>
              <a:t>Data Partition</a:t>
            </a:r>
            <a:endParaRPr sz="1400"/>
          </a:p>
          <a:p>
            <a:pPr indent="-317500" lvl="1" marL="914400" rtl="0" algn="l">
              <a:lnSpc>
                <a:spcPct val="105000"/>
              </a:lnSpc>
              <a:spcBef>
                <a:spcPts val="0"/>
              </a:spcBef>
              <a:spcAft>
                <a:spcPts val="0"/>
              </a:spcAft>
              <a:buSzPts val="1400"/>
              <a:buAutoNum type="alphaLcPeriod"/>
            </a:pPr>
            <a:r>
              <a:rPr lang="it" sz="1400"/>
              <a:t>KNN-Mahalanobis, Tree</a:t>
            </a:r>
            <a:endParaRPr sz="1400"/>
          </a:p>
          <a:p>
            <a:pPr indent="-317500" lvl="0" marL="457200" rtl="0" algn="l">
              <a:lnSpc>
                <a:spcPct val="105000"/>
              </a:lnSpc>
              <a:spcBef>
                <a:spcPts val="0"/>
              </a:spcBef>
              <a:spcAft>
                <a:spcPts val="0"/>
              </a:spcAft>
              <a:buSzPts val="1400"/>
              <a:buAutoNum type="arabicPeriod" startAt="4"/>
            </a:pPr>
            <a:r>
              <a:rPr b="1" lang="it" sz="1400"/>
              <a:t>Object Recognition</a:t>
            </a:r>
            <a:endParaRPr b="1" sz="1400"/>
          </a:p>
          <a:p>
            <a:pPr indent="-317500" lvl="1" marL="914400" rtl="0" algn="l">
              <a:lnSpc>
                <a:spcPct val="105000"/>
              </a:lnSpc>
              <a:spcBef>
                <a:spcPts val="0"/>
              </a:spcBef>
              <a:spcAft>
                <a:spcPts val="0"/>
              </a:spcAft>
              <a:buSzPts val="1400"/>
              <a:buAutoNum type="alphaLcPeriod"/>
            </a:pPr>
            <a:r>
              <a:rPr lang="it" sz="1400"/>
              <a:t>Model Prediction</a:t>
            </a:r>
            <a:endParaRPr sz="1400"/>
          </a:p>
          <a:p>
            <a:pPr indent="-317500" lvl="1" marL="914400" rtl="0" algn="l">
              <a:lnSpc>
                <a:spcPct val="105000"/>
              </a:lnSpc>
              <a:spcBef>
                <a:spcPts val="0"/>
              </a:spcBef>
              <a:spcAft>
                <a:spcPts val="0"/>
              </a:spcAft>
              <a:buSzPts val="1400"/>
              <a:buAutoNum type="alphaLcPeriod"/>
            </a:pPr>
            <a:r>
              <a:rPr lang="it" sz="1400"/>
              <a:t>Visual Formatting</a:t>
            </a:r>
            <a:endParaRPr sz="1400"/>
          </a:p>
        </p:txBody>
      </p:sp>
      <p:sp>
        <p:nvSpPr>
          <p:cNvPr id="164" name="Google Shape;164;p18"/>
          <p:cNvSpPr txBox="1"/>
          <p:nvPr>
            <p:ph idx="1" type="subTitle"/>
          </p:nvPr>
        </p:nvSpPr>
        <p:spPr>
          <a:xfrm>
            <a:off x="819150" y="1491525"/>
            <a:ext cx="5859900" cy="3936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it" sz="1800"/>
              <a:t>Operazioni effettuate per arrivare al risultato</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9"/>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i="1" lang="it" sz="900"/>
              <a:t>Pipeline del progetto tramite semplice diagramma di flusso, commentato</a:t>
            </a:r>
            <a:endParaRPr i="1" sz="900"/>
          </a:p>
        </p:txBody>
      </p:sp>
      <p:sp>
        <p:nvSpPr>
          <p:cNvPr id="170" name="Google Shape;170;p19"/>
          <p:cNvSpPr/>
          <p:nvPr/>
        </p:nvSpPr>
        <p:spPr>
          <a:xfrm>
            <a:off x="314050" y="1412975"/>
            <a:ext cx="1263900" cy="627000"/>
          </a:xfrm>
          <a:prstGeom prst="rect">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sz="1100"/>
              <a:t>Dataset Creation</a:t>
            </a:r>
            <a:endParaRPr b="1" sz="1100"/>
          </a:p>
        </p:txBody>
      </p:sp>
      <p:sp>
        <p:nvSpPr>
          <p:cNvPr id="171" name="Google Shape;171;p19"/>
          <p:cNvSpPr/>
          <p:nvPr/>
        </p:nvSpPr>
        <p:spPr>
          <a:xfrm>
            <a:off x="167050" y="3107875"/>
            <a:ext cx="1557900" cy="940500"/>
          </a:xfrm>
          <a:prstGeom prst="foldedCorner">
            <a:avLst>
              <a:gd fmla="val 16667" name="adj"/>
            </a:avLst>
          </a:prstGeom>
          <a:solidFill>
            <a:srgbClr val="FFF2CC"/>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i="1" lang="it" sz="1200">
                <a:latin typeface="Calibri"/>
                <a:ea typeface="Calibri"/>
                <a:cs typeface="Calibri"/>
                <a:sym typeface="Calibri"/>
              </a:rPr>
              <a:t>Acquisizione di immagini tramite fotocamera</a:t>
            </a:r>
            <a:endParaRPr i="1" sz="1200">
              <a:latin typeface="Calibri"/>
              <a:ea typeface="Calibri"/>
              <a:cs typeface="Calibri"/>
              <a:sym typeface="Calibri"/>
            </a:endParaRPr>
          </a:p>
        </p:txBody>
      </p:sp>
      <p:cxnSp>
        <p:nvCxnSpPr>
          <p:cNvPr id="172" name="Google Shape;172;p19"/>
          <p:cNvCxnSpPr>
            <a:stCxn id="170" idx="2"/>
            <a:endCxn id="171" idx="0"/>
          </p:cNvCxnSpPr>
          <p:nvPr/>
        </p:nvCxnSpPr>
        <p:spPr>
          <a:xfrm>
            <a:off x="946000" y="2039975"/>
            <a:ext cx="0" cy="1068000"/>
          </a:xfrm>
          <a:prstGeom prst="straightConnector1">
            <a:avLst/>
          </a:prstGeom>
          <a:noFill/>
          <a:ln cap="flat" cmpd="sng" w="9525">
            <a:solidFill>
              <a:srgbClr val="000000"/>
            </a:solidFill>
            <a:prstDash val="solid"/>
            <a:round/>
            <a:headEnd len="med" w="med" type="none"/>
            <a:tailEnd len="med" w="med" type="none"/>
          </a:ln>
        </p:spPr>
      </p:cxnSp>
      <p:sp>
        <p:nvSpPr>
          <p:cNvPr id="173" name="Google Shape;173;p19"/>
          <p:cNvSpPr/>
          <p:nvPr/>
        </p:nvSpPr>
        <p:spPr>
          <a:xfrm>
            <a:off x="2127050" y="1412975"/>
            <a:ext cx="1263900" cy="627000"/>
          </a:xfrm>
          <a:prstGeom prst="rect">
            <a:avLst/>
          </a:prstGeom>
          <a:solidFill>
            <a:srgbClr val="D0E0E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sz="1100"/>
              <a:t>Segmentazione</a:t>
            </a:r>
            <a:endParaRPr b="1" sz="1100"/>
          </a:p>
        </p:txBody>
      </p:sp>
      <p:sp>
        <p:nvSpPr>
          <p:cNvPr id="174" name="Google Shape;174;p19"/>
          <p:cNvSpPr/>
          <p:nvPr/>
        </p:nvSpPr>
        <p:spPr>
          <a:xfrm>
            <a:off x="3940050" y="1412975"/>
            <a:ext cx="1263900" cy="627000"/>
          </a:xfrm>
          <a:prstGeom prst="rect">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sz="1100"/>
              <a:t>Feature Extraction</a:t>
            </a:r>
            <a:endParaRPr b="1" sz="1100"/>
          </a:p>
        </p:txBody>
      </p:sp>
      <p:sp>
        <p:nvSpPr>
          <p:cNvPr id="175" name="Google Shape;175;p19"/>
          <p:cNvSpPr/>
          <p:nvPr/>
        </p:nvSpPr>
        <p:spPr>
          <a:xfrm>
            <a:off x="5753050" y="1412975"/>
            <a:ext cx="1263900" cy="627000"/>
          </a:xfrm>
          <a:prstGeom prst="rect">
            <a:avLst/>
          </a:prstGeom>
          <a:solidFill>
            <a:srgbClr val="D9D2E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sz="1100"/>
              <a:t>Model Creation</a:t>
            </a:r>
            <a:endParaRPr b="1" sz="1100"/>
          </a:p>
        </p:txBody>
      </p:sp>
      <p:sp>
        <p:nvSpPr>
          <p:cNvPr id="176" name="Google Shape;176;p19"/>
          <p:cNvSpPr/>
          <p:nvPr/>
        </p:nvSpPr>
        <p:spPr>
          <a:xfrm>
            <a:off x="7566050" y="1412975"/>
            <a:ext cx="1263900" cy="6270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sz="1100"/>
              <a:t>Object Recognition</a:t>
            </a:r>
            <a:endParaRPr b="1" sz="1100"/>
          </a:p>
        </p:txBody>
      </p:sp>
      <p:sp>
        <p:nvSpPr>
          <p:cNvPr id="177" name="Google Shape;177;p19"/>
          <p:cNvSpPr/>
          <p:nvPr/>
        </p:nvSpPr>
        <p:spPr>
          <a:xfrm>
            <a:off x="1980050" y="3107875"/>
            <a:ext cx="1557900" cy="940500"/>
          </a:xfrm>
          <a:prstGeom prst="foldedCorner">
            <a:avLst>
              <a:gd fmla="val 16667" name="adj"/>
            </a:avLst>
          </a:prstGeom>
          <a:solidFill>
            <a:srgbClr val="FFF2CC"/>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i="1" lang="it" sz="1200">
                <a:latin typeface="Calibri"/>
                <a:ea typeface="Calibri"/>
                <a:cs typeface="Calibri"/>
                <a:sym typeface="Calibri"/>
              </a:rPr>
              <a:t>Estrazione di ogni componente connessa individuata</a:t>
            </a:r>
            <a:endParaRPr i="1" sz="1200">
              <a:latin typeface="Calibri"/>
              <a:ea typeface="Calibri"/>
              <a:cs typeface="Calibri"/>
              <a:sym typeface="Calibri"/>
            </a:endParaRPr>
          </a:p>
        </p:txBody>
      </p:sp>
      <p:sp>
        <p:nvSpPr>
          <p:cNvPr id="178" name="Google Shape;178;p19"/>
          <p:cNvSpPr/>
          <p:nvPr/>
        </p:nvSpPr>
        <p:spPr>
          <a:xfrm>
            <a:off x="3793050" y="3107875"/>
            <a:ext cx="1557900" cy="940500"/>
          </a:xfrm>
          <a:prstGeom prst="foldedCorner">
            <a:avLst>
              <a:gd fmla="val 16667" name="adj"/>
            </a:avLst>
          </a:prstGeom>
          <a:solidFill>
            <a:srgbClr val="FFF2CC"/>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i="1" lang="it" sz="1200">
                <a:latin typeface="Calibri"/>
                <a:ea typeface="Calibri"/>
                <a:cs typeface="Calibri"/>
                <a:sym typeface="Calibri"/>
              </a:rPr>
              <a:t>Rilevamento di misure per identificare un oggetto</a:t>
            </a:r>
            <a:endParaRPr i="1" sz="1200">
              <a:latin typeface="Calibri"/>
              <a:ea typeface="Calibri"/>
              <a:cs typeface="Calibri"/>
              <a:sym typeface="Calibri"/>
            </a:endParaRPr>
          </a:p>
        </p:txBody>
      </p:sp>
      <p:sp>
        <p:nvSpPr>
          <p:cNvPr id="179" name="Google Shape;179;p19"/>
          <p:cNvSpPr/>
          <p:nvPr/>
        </p:nvSpPr>
        <p:spPr>
          <a:xfrm>
            <a:off x="5606050" y="3107875"/>
            <a:ext cx="1557900" cy="940500"/>
          </a:xfrm>
          <a:prstGeom prst="foldedCorner">
            <a:avLst>
              <a:gd fmla="val 16667" name="adj"/>
            </a:avLst>
          </a:prstGeom>
          <a:solidFill>
            <a:srgbClr val="FFF2CC"/>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i="1" lang="it" sz="1200">
                <a:latin typeface="Calibri"/>
                <a:ea typeface="Calibri"/>
                <a:cs typeface="Calibri"/>
                <a:sym typeface="Calibri"/>
              </a:rPr>
              <a:t>Creazione di un modello di ML tramite dati forniti</a:t>
            </a:r>
            <a:endParaRPr i="1" sz="1200">
              <a:latin typeface="Calibri"/>
              <a:ea typeface="Calibri"/>
              <a:cs typeface="Calibri"/>
              <a:sym typeface="Calibri"/>
            </a:endParaRPr>
          </a:p>
        </p:txBody>
      </p:sp>
      <p:sp>
        <p:nvSpPr>
          <p:cNvPr id="180" name="Google Shape;180;p19"/>
          <p:cNvSpPr/>
          <p:nvPr/>
        </p:nvSpPr>
        <p:spPr>
          <a:xfrm>
            <a:off x="7419050" y="3107875"/>
            <a:ext cx="1557900" cy="940500"/>
          </a:xfrm>
          <a:prstGeom prst="foldedCorner">
            <a:avLst>
              <a:gd fmla="val 16667" name="adj"/>
            </a:avLst>
          </a:prstGeom>
          <a:solidFill>
            <a:srgbClr val="FFF2CC"/>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i="1" lang="it" sz="1200">
                <a:latin typeface="Calibri"/>
                <a:ea typeface="Calibri"/>
                <a:cs typeface="Calibri"/>
                <a:sym typeface="Calibri"/>
              </a:rPr>
              <a:t>Predizione tramite modello su attrezzi individuati</a:t>
            </a:r>
            <a:endParaRPr i="1" sz="1200">
              <a:latin typeface="Calibri"/>
              <a:ea typeface="Calibri"/>
              <a:cs typeface="Calibri"/>
              <a:sym typeface="Calibri"/>
            </a:endParaRPr>
          </a:p>
        </p:txBody>
      </p:sp>
      <p:cxnSp>
        <p:nvCxnSpPr>
          <p:cNvPr id="181" name="Google Shape;181;p19"/>
          <p:cNvCxnSpPr>
            <a:stCxn id="173" idx="2"/>
            <a:endCxn id="177" idx="0"/>
          </p:cNvCxnSpPr>
          <p:nvPr/>
        </p:nvCxnSpPr>
        <p:spPr>
          <a:xfrm>
            <a:off x="2759000" y="2039975"/>
            <a:ext cx="0" cy="1068000"/>
          </a:xfrm>
          <a:prstGeom prst="straightConnector1">
            <a:avLst/>
          </a:prstGeom>
          <a:noFill/>
          <a:ln cap="flat" cmpd="sng" w="9525">
            <a:solidFill>
              <a:srgbClr val="000000"/>
            </a:solidFill>
            <a:prstDash val="solid"/>
            <a:round/>
            <a:headEnd len="med" w="med" type="none"/>
            <a:tailEnd len="med" w="med" type="none"/>
          </a:ln>
        </p:spPr>
      </p:cxnSp>
      <p:cxnSp>
        <p:nvCxnSpPr>
          <p:cNvPr id="182" name="Google Shape;182;p19"/>
          <p:cNvCxnSpPr>
            <a:stCxn id="174" idx="2"/>
            <a:endCxn id="178" idx="0"/>
          </p:cNvCxnSpPr>
          <p:nvPr/>
        </p:nvCxnSpPr>
        <p:spPr>
          <a:xfrm>
            <a:off x="4572000" y="2039975"/>
            <a:ext cx="0" cy="1068000"/>
          </a:xfrm>
          <a:prstGeom prst="straightConnector1">
            <a:avLst/>
          </a:prstGeom>
          <a:noFill/>
          <a:ln cap="flat" cmpd="sng" w="9525">
            <a:solidFill>
              <a:srgbClr val="000000"/>
            </a:solidFill>
            <a:prstDash val="solid"/>
            <a:round/>
            <a:headEnd len="med" w="med" type="none"/>
            <a:tailEnd len="med" w="med" type="none"/>
          </a:ln>
        </p:spPr>
      </p:cxnSp>
      <p:cxnSp>
        <p:nvCxnSpPr>
          <p:cNvPr id="183" name="Google Shape;183;p19"/>
          <p:cNvCxnSpPr>
            <a:stCxn id="175" idx="2"/>
            <a:endCxn id="179" idx="0"/>
          </p:cNvCxnSpPr>
          <p:nvPr/>
        </p:nvCxnSpPr>
        <p:spPr>
          <a:xfrm>
            <a:off x="6385000" y="2039975"/>
            <a:ext cx="0" cy="1068000"/>
          </a:xfrm>
          <a:prstGeom prst="straightConnector1">
            <a:avLst/>
          </a:prstGeom>
          <a:noFill/>
          <a:ln cap="flat" cmpd="sng" w="9525">
            <a:solidFill>
              <a:srgbClr val="000000"/>
            </a:solidFill>
            <a:prstDash val="solid"/>
            <a:round/>
            <a:headEnd len="med" w="med" type="none"/>
            <a:tailEnd len="med" w="med" type="none"/>
          </a:ln>
        </p:spPr>
      </p:cxnSp>
      <p:cxnSp>
        <p:nvCxnSpPr>
          <p:cNvPr id="184" name="Google Shape;184;p19"/>
          <p:cNvCxnSpPr>
            <a:stCxn id="176" idx="2"/>
            <a:endCxn id="180" idx="0"/>
          </p:cNvCxnSpPr>
          <p:nvPr/>
        </p:nvCxnSpPr>
        <p:spPr>
          <a:xfrm>
            <a:off x="8198000" y="2039975"/>
            <a:ext cx="0" cy="1068000"/>
          </a:xfrm>
          <a:prstGeom prst="straightConnector1">
            <a:avLst/>
          </a:prstGeom>
          <a:noFill/>
          <a:ln cap="flat" cmpd="sng" w="9525">
            <a:solidFill>
              <a:srgbClr val="000000"/>
            </a:solidFill>
            <a:prstDash val="solid"/>
            <a:round/>
            <a:headEnd len="med" w="med" type="none"/>
            <a:tailEnd len="med" w="med" type="none"/>
          </a:ln>
        </p:spPr>
      </p:cxnSp>
      <p:sp>
        <p:nvSpPr>
          <p:cNvPr id="185" name="Google Shape;185;p19"/>
          <p:cNvSpPr/>
          <p:nvPr/>
        </p:nvSpPr>
        <p:spPr>
          <a:xfrm>
            <a:off x="1577950" y="1535375"/>
            <a:ext cx="549000" cy="382200"/>
          </a:xfrm>
          <a:prstGeom prst="rightArrow">
            <a:avLst>
              <a:gd fmla="val 50000" name="adj1"/>
              <a:gd fmla="val 50000" name="adj2"/>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6" name="Google Shape;186;p19"/>
          <p:cNvSpPr/>
          <p:nvPr/>
        </p:nvSpPr>
        <p:spPr>
          <a:xfrm>
            <a:off x="3391000" y="1535375"/>
            <a:ext cx="549000" cy="382200"/>
          </a:xfrm>
          <a:prstGeom prst="rightArrow">
            <a:avLst>
              <a:gd fmla="val 50000" name="adj1"/>
              <a:gd fmla="val 50000" name="adj2"/>
            </a:avLst>
          </a:prstGeom>
          <a:solidFill>
            <a:srgbClr val="D0E0E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7" name="Google Shape;187;p19"/>
          <p:cNvSpPr/>
          <p:nvPr/>
        </p:nvSpPr>
        <p:spPr>
          <a:xfrm>
            <a:off x="5204000" y="1535375"/>
            <a:ext cx="549000" cy="382200"/>
          </a:xfrm>
          <a:prstGeom prst="rightArrow">
            <a:avLst>
              <a:gd fmla="val 50000" name="adj1"/>
              <a:gd fmla="val 50000" name="adj2"/>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8" name="Google Shape;188;p19"/>
          <p:cNvSpPr/>
          <p:nvPr/>
        </p:nvSpPr>
        <p:spPr>
          <a:xfrm>
            <a:off x="7017000" y="1535375"/>
            <a:ext cx="549000" cy="382200"/>
          </a:xfrm>
          <a:prstGeom prst="rightArrow">
            <a:avLst>
              <a:gd fmla="val 50000" name="adj1"/>
              <a:gd fmla="val 50000" name="adj2"/>
            </a:avLst>
          </a:prstGeom>
          <a:solidFill>
            <a:srgbClr val="D9D2E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9" name="Google Shape;189;p19"/>
          <p:cNvSpPr/>
          <p:nvPr/>
        </p:nvSpPr>
        <p:spPr>
          <a:xfrm rot="-5400000">
            <a:off x="2484500" y="947375"/>
            <a:ext cx="549000" cy="382200"/>
          </a:xfrm>
          <a:prstGeom prst="rightArrow">
            <a:avLst>
              <a:gd fmla="val 50000" name="adj1"/>
              <a:gd fmla="val 50000" name="adj2"/>
            </a:avLst>
          </a:prstGeom>
          <a:solidFill>
            <a:srgbClr val="D0E0E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0" name="Google Shape;190;p19"/>
          <p:cNvSpPr/>
          <p:nvPr/>
        </p:nvSpPr>
        <p:spPr>
          <a:xfrm>
            <a:off x="2264225" y="314975"/>
            <a:ext cx="989525" cy="549000"/>
          </a:xfrm>
          <a:prstGeom prst="flowChartOffpageConnector">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it" sz="1000"/>
              <a:t>Problemi di acquisizione?</a:t>
            </a:r>
            <a:endParaRPr i="1" sz="1000"/>
          </a:p>
        </p:txBody>
      </p:sp>
      <p:sp>
        <p:nvSpPr>
          <p:cNvPr id="191" name="Google Shape;191;p19"/>
          <p:cNvSpPr/>
          <p:nvPr/>
        </p:nvSpPr>
        <p:spPr>
          <a:xfrm rot="10800000">
            <a:off x="705725" y="423375"/>
            <a:ext cx="1558500" cy="979800"/>
          </a:xfrm>
          <a:prstGeom prst="bentUpArrow">
            <a:avLst>
              <a:gd fmla="val 25000" name="adj1"/>
              <a:gd fmla="val 25000" name="adj2"/>
              <a:gd fmla="val 24269" name="adj3"/>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2" name="Google Shape;192;p19"/>
          <p:cNvSpPr/>
          <p:nvPr/>
        </p:nvSpPr>
        <p:spPr>
          <a:xfrm rot="-5400000">
            <a:off x="6110513" y="947375"/>
            <a:ext cx="549000" cy="382200"/>
          </a:xfrm>
          <a:prstGeom prst="rightArrow">
            <a:avLst>
              <a:gd fmla="val 50000" name="adj1"/>
              <a:gd fmla="val 50000" name="adj2"/>
            </a:avLst>
          </a:prstGeom>
          <a:solidFill>
            <a:srgbClr val="D9D2E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3" name="Google Shape;193;p19"/>
          <p:cNvSpPr/>
          <p:nvPr/>
        </p:nvSpPr>
        <p:spPr>
          <a:xfrm>
            <a:off x="5890238" y="314975"/>
            <a:ext cx="989525" cy="549000"/>
          </a:xfrm>
          <a:prstGeom prst="flowChartOffpageConnector">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it" sz="1000"/>
              <a:t>Feature scorrette?</a:t>
            </a:r>
            <a:endParaRPr i="1" sz="1000"/>
          </a:p>
        </p:txBody>
      </p:sp>
      <p:sp>
        <p:nvSpPr>
          <p:cNvPr id="194" name="Google Shape;194;p19"/>
          <p:cNvSpPr/>
          <p:nvPr/>
        </p:nvSpPr>
        <p:spPr>
          <a:xfrm rot="10800000">
            <a:off x="4331738" y="423375"/>
            <a:ext cx="1558500" cy="979800"/>
          </a:xfrm>
          <a:prstGeom prst="bentUpArrow">
            <a:avLst>
              <a:gd fmla="val 25000" name="adj1"/>
              <a:gd fmla="val 25000" name="adj2"/>
              <a:gd fmla="val 24269" name="adj3"/>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ransition spd="slow">
    <p:push dir="r"/>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0"/>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sz="3200">
                <a:latin typeface="Impact"/>
                <a:ea typeface="Impact"/>
                <a:cs typeface="Impact"/>
                <a:sym typeface="Impact"/>
              </a:rPr>
              <a:t>Dataset Creation</a:t>
            </a:r>
            <a:endParaRPr sz="3200">
              <a:latin typeface="Impact"/>
              <a:ea typeface="Impact"/>
              <a:cs typeface="Impact"/>
              <a:sym typeface="Impact"/>
            </a:endParaRPr>
          </a:p>
        </p:txBody>
      </p:sp>
      <p:sp>
        <p:nvSpPr>
          <p:cNvPr id="200" name="Google Shape;200;p20"/>
          <p:cNvSpPr txBox="1"/>
          <p:nvPr>
            <p:ph idx="2" type="body"/>
          </p:nvPr>
        </p:nvSpPr>
        <p:spPr>
          <a:xfrm>
            <a:off x="819150" y="2280900"/>
            <a:ext cx="6077100" cy="2110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1200"/>
              </a:spcAft>
              <a:buNone/>
            </a:pPr>
            <a:r>
              <a:rPr lang="it" sz="1400"/>
              <a:t>La base del progetto parte ovviamente dalla </a:t>
            </a:r>
            <a:r>
              <a:rPr lang="it" sz="1400" u="sng"/>
              <a:t>creazione del dataset</a:t>
            </a:r>
            <a:r>
              <a:rPr lang="it" sz="1400"/>
              <a:t>, ovvero l’acquisizione di immagini RGB appropriate rispetto ai requisiti dell’applicazione. Fondalmente si tratta di scegliere il modo migliore per fotografare i vari attrezzi meccanici; per questo progetto si è scelto di adoperare una </a:t>
            </a:r>
            <a:r>
              <a:rPr b="1" lang="it" sz="1400"/>
              <a:t>fotocamera frontale</a:t>
            </a:r>
            <a:r>
              <a:rPr lang="it" sz="1400"/>
              <a:t> a 48MP del telefono e di curare di più lo sfondo: rigorosamente in </a:t>
            </a:r>
            <a:r>
              <a:rPr b="1" lang="it" sz="1400"/>
              <a:t>tinta unita neutrale</a:t>
            </a:r>
            <a:r>
              <a:rPr lang="it" sz="1400"/>
              <a:t> per permettere la migliore possibile segmentazione, permettendo quindi al modello di concentrarsi solo sul training degli attrezzi e non troppo su eventuali sfumature di rumore, imperfezioni e ombreggiature. Il modello sarà poi però in grado di adoperare una prediction su sfondi e in condizioni diverse.</a:t>
            </a:r>
            <a:endParaRPr sz="1400"/>
          </a:p>
        </p:txBody>
      </p:sp>
      <p:sp>
        <p:nvSpPr>
          <p:cNvPr id="201" name="Google Shape;201;p20"/>
          <p:cNvSpPr txBox="1"/>
          <p:nvPr>
            <p:ph idx="1" type="subTitle"/>
          </p:nvPr>
        </p:nvSpPr>
        <p:spPr>
          <a:xfrm>
            <a:off x="819150" y="1491525"/>
            <a:ext cx="5859900" cy="3936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it" sz="1800"/>
              <a:t>Acquisizione delle immagini</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1"/>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sz="3200">
                <a:latin typeface="Impact"/>
                <a:ea typeface="Impact"/>
                <a:cs typeface="Impact"/>
                <a:sym typeface="Impact"/>
              </a:rPr>
              <a:t>Segmentation</a:t>
            </a:r>
            <a:endParaRPr sz="3200">
              <a:latin typeface="Impact"/>
              <a:ea typeface="Impact"/>
              <a:cs typeface="Impact"/>
              <a:sym typeface="Impact"/>
            </a:endParaRPr>
          </a:p>
        </p:txBody>
      </p:sp>
      <p:sp>
        <p:nvSpPr>
          <p:cNvPr id="207" name="Google Shape;207;p21"/>
          <p:cNvSpPr txBox="1"/>
          <p:nvPr>
            <p:ph idx="2" type="body"/>
          </p:nvPr>
        </p:nvSpPr>
        <p:spPr>
          <a:xfrm>
            <a:off x="819150" y="2280900"/>
            <a:ext cx="6077100" cy="2110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it" sz="1400"/>
              <a:t>Una semplice funzione di </a:t>
            </a:r>
            <a:r>
              <a:rPr lang="it" sz="1400" u="sng"/>
              <a:t>pre-processamento</a:t>
            </a:r>
            <a:r>
              <a:rPr lang="it" sz="1400"/>
              <a:t> dell’immagine per renderla il più adatta possibile alle successive operazioni. In particolare, si opera una </a:t>
            </a:r>
            <a:r>
              <a:rPr b="1" lang="it" sz="1400"/>
              <a:t>resize</a:t>
            </a:r>
            <a:r>
              <a:rPr lang="it" sz="1400"/>
              <a:t> del 30% della dimensione originale per diminuire il costo computazionale e una trasformazione da RGB a </a:t>
            </a:r>
            <a:r>
              <a:rPr b="1" lang="it" sz="1400"/>
              <a:t>HSV</a:t>
            </a:r>
            <a:r>
              <a:rPr lang="it" sz="1400"/>
              <a:t>, lo spazio colore reputato idoneo per lo scopo del progetto.</a:t>
            </a:r>
            <a:endParaRPr sz="1400"/>
          </a:p>
          <a:p>
            <a:pPr indent="0" lvl="0" marL="0" rtl="0" algn="l">
              <a:lnSpc>
                <a:spcPct val="105000"/>
              </a:lnSpc>
              <a:spcBef>
                <a:spcPts val="1200"/>
              </a:spcBef>
              <a:spcAft>
                <a:spcPts val="1200"/>
              </a:spcAft>
              <a:buNone/>
            </a:pPr>
            <a:r>
              <a:rPr lang="it" sz="1400"/>
              <a:t>In fase iniziale si era valutato l’uso esclusivo del </a:t>
            </a:r>
            <a:r>
              <a:rPr i="1" lang="it" sz="1400"/>
              <a:t>grayscale</a:t>
            </a:r>
            <a:r>
              <a:rPr lang="it" sz="1400"/>
              <a:t>, ma si è rivelato velocemente troppo impreciso. In merito al rumore, si applica un </a:t>
            </a:r>
            <a:r>
              <a:rPr b="1" lang="it" sz="1400"/>
              <a:t>filtro mediano</a:t>
            </a:r>
            <a:r>
              <a:rPr lang="it" sz="1400"/>
              <a:t> solo quando si vuole lavorare sulla Hue per correggerlo</a:t>
            </a:r>
            <a:endParaRPr sz="1400"/>
          </a:p>
        </p:txBody>
      </p:sp>
      <p:sp>
        <p:nvSpPr>
          <p:cNvPr id="208" name="Google Shape;208;p21"/>
          <p:cNvSpPr txBox="1"/>
          <p:nvPr>
            <p:ph idx="1" type="subTitle"/>
          </p:nvPr>
        </p:nvSpPr>
        <p:spPr>
          <a:xfrm>
            <a:off x="819150" y="1491525"/>
            <a:ext cx="5859900" cy="3936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it" sz="1800"/>
              <a:t>Preprocessing</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